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71" r:id="rId8"/>
    <p:sldId id="273" r:id="rId9"/>
    <p:sldId id="274" r:id="rId10"/>
    <p:sldId id="275" r:id="rId11"/>
    <p:sldId id="270" r:id="rId12"/>
    <p:sldId id="276" r:id="rId13"/>
    <p:sldId id="263" r:id="rId14"/>
    <p:sldId id="262" r:id="rId15"/>
    <p:sldId id="261" r:id="rId16"/>
    <p:sldId id="277" r:id="rId17"/>
    <p:sldId id="265" r:id="rId18"/>
    <p:sldId id="266" r:id="rId19"/>
    <p:sldId id="278" r:id="rId20"/>
    <p:sldId id="279" r:id="rId21"/>
    <p:sldId id="291" r:id="rId22"/>
    <p:sldId id="272" r:id="rId23"/>
    <p:sldId id="281" r:id="rId24"/>
    <p:sldId id="284" r:id="rId25"/>
    <p:sldId id="282" r:id="rId26"/>
    <p:sldId id="283" r:id="rId27"/>
    <p:sldId id="285" r:id="rId28"/>
    <p:sldId id="286" r:id="rId29"/>
    <p:sldId id="287" r:id="rId30"/>
    <p:sldId id="288" r:id="rId31"/>
    <p:sldId id="280" r:id="rId32"/>
    <p:sldId id="267" r:id="rId33"/>
    <p:sldId id="289" r:id="rId34"/>
    <p:sldId id="290" r:id="rId35"/>
    <p:sldId id="269" r:id="rId3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B53"/>
    <a:srgbClr val="6BEE94"/>
    <a:srgbClr val="462382"/>
    <a:srgbClr val="6226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D8BE9-DA25-4475-9F15-847F94E144B5}" v="5" dt="2022-08-23T11:48:39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5366" autoAdjust="0"/>
  </p:normalViewPr>
  <p:slideViewPr>
    <p:cSldViewPr snapToGrid="0">
      <p:cViewPr varScale="1">
        <p:scale>
          <a:sx n="63" d="100"/>
          <a:sy n="63" d="100"/>
        </p:scale>
        <p:origin x="80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Creasey" userId="be0bd9e38e86b4dd" providerId="LiveId" clId="{1E2D8BE9-DA25-4475-9F15-847F94E144B5}"/>
    <pc:docChg chg="modSld">
      <pc:chgData name="Mark Creasey" userId="be0bd9e38e86b4dd" providerId="LiveId" clId="{1E2D8BE9-DA25-4475-9F15-847F94E144B5}" dt="2022-08-23T11:48:39.861" v="41"/>
      <pc:docMkLst>
        <pc:docMk/>
      </pc:docMkLst>
      <pc:sldChg chg="addSp delSp modSp mod">
        <pc:chgData name="Mark Creasey" userId="be0bd9e38e86b4dd" providerId="LiveId" clId="{1E2D8BE9-DA25-4475-9F15-847F94E144B5}" dt="2022-08-23T11:48:39.861" v="41"/>
        <pc:sldMkLst>
          <pc:docMk/>
          <pc:sldMk cId="3320729485" sldId="259"/>
        </pc:sldMkLst>
        <pc:spChg chg="mod">
          <ac:chgData name="Mark Creasey" userId="be0bd9e38e86b4dd" providerId="LiveId" clId="{1E2D8BE9-DA25-4475-9F15-847F94E144B5}" dt="2022-08-23T11:48:39.861" v="41"/>
          <ac:spMkLst>
            <pc:docMk/>
            <pc:sldMk cId="3320729485" sldId="259"/>
            <ac:spMk id="15" creationId="{D7C3D897-B3DC-70F8-3C27-BAB737E3228D}"/>
          </ac:spMkLst>
        </pc:spChg>
        <pc:spChg chg="mod">
          <ac:chgData name="Mark Creasey" userId="be0bd9e38e86b4dd" providerId="LiveId" clId="{1E2D8BE9-DA25-4475-9F15-847F94E144B5}" dt="2022-08-23T11:45:06.901" v="17" actId="1076"/>
          <ac:spMkLst>
            <pc:docMk/>
            <pc:sldMk cId="3320729485" sldId="259"/>
            <ac:spMk id="19" creationId="{B75B4672-3DE0-428F-DA8E-2685FF0603F4}"/>
          </ac:spMkLst>
        </pc:spChg>
        <pc:picChg chg="add mod modCrop">
          <ac:chgData name="Mark Creasey" userId="be0bd9e38e86b4dd" providerId="LiveId" clId="{1E2D8BE9-DA25-4475-9F15-847F94E144B5}" dt="2022-08-23T11:48:09.275" v="38" actId="1037"/>
          <ac:picMkLst>
            <pc:docMk/>
            <pc:sldMk cId="3320729485" sldId="259"/>
            <ac:picMk id="5" creationId="{EF557103-F017-C685-8C66-67C6932BFBFA}"/>
          </ac:picMkLst>
        </pc:picChg>
        <pc:picChg chg="del mod">
          <ac:chgData name="Mark Creasey" userId="be0bd9e38e86b4dd" providerId="LiveId" clId="{1E2D8BE9-DA25-4475-9F15-847F94E144B5}" dt="2022-08-23T11:43:19.322" v="13" actId="478"/>
          <ac:picMkLst>
            <pc:docMk/>
            <pc:sldMk cId="3320729485" sldId="259"/>
            <ac:picMk id="1026" creationId="{97203F77-164A-B8ED-89DE-A70942203DAA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5:08:26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1 1 32767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1T15:09:42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1 1 32767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bg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11703ab62e4_0_1987"/>
          <p:cNvCxnSpPr/>
          <p:nvPr/>
        </p:nvCxnSpPr>
        <p:spPr>
          <a:xfrm>
            <a:off x="0" y="3136891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6BEE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g11703ab62e4_0_1987"/>
          <p:cNvSpPr txBox="1">
            <a:spLocks noGrp="1"/>
          </p:cNvSpPr>
          <p:nvPr>
            <p:ph type="ctrTitle"/>
          </p:nvPr>
        </p:nvSpPr>
        <p:spPr>
          <a:xfrm>
            <a:off x="571419" y="808075"/>
            <a:ext cx="10830900" cy="21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480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6" name="Google Shape;16;g11703ab62e4_0_1987"/>
          <p:cNvSpPr txBox="1">
            <a:spLocks noGrp="1"/>
          </p:cNvSpPr>
          <p:nvPr>
            <p:ph type="subTitle" idx="1"/>
          </p:nvPr>
        </p:nvSpPr>
        <p:spPr>
          <a:xfrm>
            <a:off x="571419" y="3443424"/>
            <a:ext cx="10830900" cy="319494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Google Shape;17;g11703ab62e4_0_198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2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703ab62e4_0_2023"/>
          <p:cNvSpPr txBox="1">
            <a:spLocks noGrp="1"/>
          </p:cNvSpPr>
          <p:nvPr>
            <p:ph type="body" idx="1"/>
          </p:nvPr>
        </p:nvSpPr>
        <p:spPr>
          <a:xfrm>
            <a:off x="415603" y="5649102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167" lvl="0" indent="-22858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Google Shape;55;g11703ab62e4_0_20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2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703ab62e4_0_2026"/>
          <p:cNvSpPr/>
          <p:nvPr/>
        </p:nvSpPr>
        <p:spPr>
          <a:xfrm>
            <a:off x="0" y="6727602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8" name="Google Shape;58;g11703ab62e4_0_2026"/>
          <p:cNvSpPr txBox="1">
            <a:spLocks noGrp="1"/>
          </p:cNvSpPr>
          <p:nvPr>
            <p:ph type="title" hasCustomPrompt="1"/>
          </p:nvPr>
        </p:nvSpPr>
        <p:spPr>
          <a:xfrm>
            <a:off x="415603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rPr dirty="0"/>
              <a:t>xx%</a:t>
            </a:r>
          </a:p>
        </p:txBody>
      </p:sp>
      <p:sp>
        <p:nvSpPr>
          <p:cNvPr id="59" name="Google Shape;59;g11703ab62e4_0_2026"/>
          <p:cNvSpPr txBox="1">
            <a:spLocks noGrp="1"/>
          </p:cNvSpPr>
          <p:nvPr>
            <p:ph type="body" idx="1"/>
          </p:nvPr>
        </p:nvSpPr>
        <p:spPr>
          <a:xfrm>
            <a:off x="415603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67" lvl="0" indent="-380972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332" lvl="1" indent="-349226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498" lvl="2" indent="-349226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664" lvl="3" indent="-349226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5830" lvl="4" indent="-349226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2994" lvl="5" indent="-349226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160" lvl="6" indent="-349226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327" lvl="7" indent="-349226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492" lvl="8" indent="-349226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Google Shape;60;g11703ab62e4_0_202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248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03ab62e4_0_20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728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03ab62e4_0_2033"/>
          <p:cNvSpPr txBox="1">
            <a:spLocks noGrp="1"/>
          </p:cNvSpPr>
          <p:nvPr>
            <p:ph type="ctrTitle"/>
          </p:nvPr>
        </p:nvSpPr>
        <p:spPr>
          <a:xfrm>
            <a:off x="3973487" y="1301559"/>
            <a:ext cx="79635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65" name="Google Shape;65;g11703ab62e4_0_2033"/>
          <p:cNvSpPr txBox="1">
            <a:spLocks noGrp="1"/>
          </p:cNvSpPr>
          <p:nvPr>
            <p:ph type="subTitle" idx="1"/>
          </p:nvPr>
        </p:nvSpPr>
        <p:spPr>
          <a:xfrm>
            <a:off x="5816191" y="3111015"/>
            <a:ext cx="6120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66" name="Google Shape;66;g11703ab62e4_0_203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2AC24A9-CCB6-4F8D-B8DB-C2F3692CFA5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7" name="Google Shape;67;g11703ab62e4_0_203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68" name="Google Shape;68;g11703ab62e4_0_20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75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703ab62e4_0_203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1703ab62e4_0_2039"/>
          <p:cNvSpPr txBox="1">
            <a:spLocks noGrp="1"/>
          </p:cNvSpPr>
          <p:nvPr>
            <p:ph type="title"/>
          </p:nvPr>
        </p:nvSpPr>
        <p:spPr>
          <a:xfrm>
            <a:off x="354003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2" name="Google Shape;72;g11703ab62e4_0_2039"/>
          <p:cNvSpPr txBox="1">
            <a:spLocks noGrp="1"/>
          </p:cNvSpPr>
          <p:nvPr>
            <p:ph type="subTitle" idx="1"/>
          </p:nvPr>
        </p:nvSpPr>
        <p:spPr>
          <a:xfrm>
            <a:off x="354003" y="3737434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73" name="Google Shape;73;g11703ab62e4_0_2039"/>
          <p:cNvSpPr txBox="1">
            <a:spLocks noGrp="1"/>
          </p:cNvSpPr>
          <p:nvPr>
            <p:ph type="body" idx="2"/>
          </p:nvPr>
        </p:nvSpPr>
        <p:spPr>
          <a:xfrm>
            <a:off x="6586003" y="965435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67" lvl="0" indent="-34287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332" lvl="1" indent="-3174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498" lvl="2" indent="-3174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664" lvl="3" indent="-3174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830" lvl="4" indent="-3174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2994" lvl="5" indent="-3174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160" lvl="6" indent="-3174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327" lvl="7" indent="-3174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492" lvl="8" indent="-31747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4" name="Google Shape;74;g11703ab62e4_0_20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46238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rgbClr val="6BEE9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2" y="2743202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95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703ab62e4_0_1996"/>
          <p:cNvSpPr/>
          <p:nvPr/>
        </p:nvSpPr>
        <p:spPr>
          <a:xfrm>
            <a:off x="0" y="6727602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g11703ab62e4_0_1996"/>
          <p:cNvSpPr txBox="1">
            <a:spLocks noGrp="1"/>
          </p:cNvSpPr>
          <p:nvPr>
            <p:ph type="title"/>
          </p:nvPr>
        </p:nvSpPr>
        <p:spPr>
          <a:xfrm>
            <a:off x="415651" y="-1505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5" name="Google Shape;25;g11703ab62e4_0_1996"/>
          <p:cNvSpPr txBox="1">
            <a:spLocks noGrp="1"/>
          </p:cNvSpPr>
          <p:nvPr>
            <p:ph type="body" idx="1"/>
          </p:nvPr>
        </p:nvSpPr>
        <p:spPr>
          <a:xfrm>
            <a:off x="415603" y="820802"/>
            <a:ext cx="11360700" cy="58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67" lvl="0" indent="-380972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332" lvl="1" indent="-349226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498" lvl="2" indent="-349226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664" lvl="3" indent="-349226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5830" lvl="4" indent="-349226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2994" lvl="5" indent="-349226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160" lvl="6" indent="-349226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327" lvl="7" indent="-349226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492" lvl="8" indent="-349226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Google Shape;26;g11703ab62e4_0_199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Google Shape;27;g11703ab62e4_0_1996"/>
          <p:cNvSpPr/>
          <p:nvPr/>
        </p:nvSpPr>
        <p:spPr>
          <a:xfrm>
            <a:off x="-51" y="757475"/>
            <a:ext cx="12192000" cy="543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90378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bg>
      <p:bgPr>
        <a:solidFill>
          <a:schemeClr val="tx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703ab62e4_0_1996"/>
          <p:cNvSpPr/>
          <p:nvPr/>
        </p:nvSpPr>
        <p:spPr>
          <a:xfrm>
            <a:off x="0" y="6727602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4" name="Google Shape;24;g11703ab62e4_0_1996"/>
          <p:cNvSpPr txBox="1">
            <a:spLocks noGrp="1"/>
          </p:cNvSpPr>
          <p:nvPr>
            <p:ph type="title"/>
          </p:nvPr>
        </p:nvSpPr>
        <p:spPr>
          <a:xfrm>
            <a:off x="415651" y="-1505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25" name="Google Shape;25;g11703ab62e4_0_1996"/>
          <p:cNvSpPr txBox="1">
            <a:spLocks noGrp="1"/>
          </p:cNvSpPr>
          <p:nvPr>
            <p:ph type="body" idx="1"/>
          </p:nvPr>
        </p:nvSpPr>
        <p:spPr>
          <a:xfrm>
            <a:off x="415603" y="820802"/>
            <a:ext cx="11360700" cy="58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67" lvl="0" indent="-380972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332" lvl="1" indent="-349226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498" lvl="2" indent="-349226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664" lvl="3" indent="-349226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5830" lvl="4" indent="-349226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2994" lvl="5" indent="-349226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160" lvl="6" indent="-349226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327" lvl="7" indent="-349226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492" lvl="8" indent="-349226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Google Shape;26;g11703ab62e4_0_199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Google Shape;27;g11703ab62e4_0_1996"/>
          <p:cNvSpPr/>
          <p:nvPr/>
        </p:nvSpPr>
        <p:spPr>
          <a:xfrm>
            <a:off x="-51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85069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703ab62e4_0_2001"/>
          <p:cNvSpPr txBox="1">
            <a:spLocks noGrp="1"/>
          </p:cNvSpPr>
          <p:nvPr>
            <p:ph type="title"/>
          </p:nvPr>
        </p:nvSpPr>
        <p:spPr>
          <a:xfrm>
            <a:off x="415651" y="482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0" name="Google Shape;30;g11703ab62e4_0_2001"/>
          <p:cNvSpPr txBox="1">
            <a:spLocks noGrp="1"/>
          </p:cNvSpPr>
          <p:nvPr>
            <p:ph type="body" idx="1"/>
          </p:nvPr>
        </p:nvSpPr>
        <p:spPr>
          <a:xfrm>
            <a:off x="415603" y="992002"/>
            <a:ext cx="5333100" cy="522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67" lvl="0" indent="-349226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332" lvl="1" indent="-33017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498" lvl="2" indent="-33017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664" lvl="3" indent="-33017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830" lvl="4" indent="-33017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2994" lvl="5" indent="-33017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160" lvl="6" indent="-33017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327" lvl="7" indent="-33017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492" lvl="8" indent="-33017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Google Shape;31;g11703ab62e4_0_2001"/>
          <p:cNvSpPr txBox="1">
            <a:spLocks noGrp="1"/>
          </p:cNvSpPr>
          <p:nvPr>
            <p:ph type="body" idx="2"/>
          </p:nvPr>
        </p:nvSpPr>
        <p:spPr>
          <a:xfrm>
            <a:off x="6443203" y="992002"/>
            <a:ext cx="5333100" cy="531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67" lvl="0" indent="-349226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332" lvl="1" indent="-33017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498" lvl="2" indent="-33017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664" lvl="3" indent="-33017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830" lvl="4" indent="-33017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2994" lvl="5" indent="-33017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160" lvl="6" indent="-33017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327" lvl="7" indent="-33017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492" lvl="8" indent="-33017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Google Shape;32;g11703ab62e4_0_200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Google Shape;33;g11703ab62e4_0_2001"/>
          <p:cNvSpPr/>
          <p:nvPr/>
        </p:nvSpPr>
        <p:spPr>
          <a:xfrm>
            <a:off x="-51" y="757475"/>
            <a:ext cx="12192000" cy="543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244823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1703ab62e4_0_2006"/>
          <p:cNvSpPr txBox="1">
            <a:spLocks noGrp="1"/>
          </p:cNvSpPr>
          <p:nvPr>
            <p:ph type="title"/>
          </p:nvPr>
        </p:nvSpPr>
        <p:spPr>
          <a:xfrm>
            <a:off x="415603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7" name="Google Shape;37;g11703ab62e4_0_2006"/>
          <p:cNvSpPr/>
          <p:nvPr/>
        </p:nvSpPr>
        <p:spPr>
          <a:xfrm>
            <a:off x="-51" y="833675"/>
            <a:ext cx="12192000" cy="543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" name="Google Shape;32;g11703ab62e4_0_2001">
            <a:extLst>
              <a:ext uri="{FF2B5EF4-FFF2-40B4-BE49-F238E27FC236}">
                <a16:creationId xmlns:a16="http://schemas.microsoft.com/office/drawing/2014/main" id="{41CA931D-F905-8831-6485-EB1D46B2E5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66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703ab62e4_0_2009"/>
          <p:cNvSpPr txBox="1">
            <a:spLocks noGrp="1"/>
          </p:cNvSpPr>
          <p:nvPr>
            <p:ph type="title"/>
          </p:nvPr>
        </p:nvSpPr>
        <p:spPr>
          <a:xfrm>
            <a:off x="415600" y="207402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0" name="Google Shape;40;g11703ab62e4_0_2009"/>
          <p:cNvSpPr txBox="1">
            <a:spLocks noGrp="1"/>
          </p:cNvSpPr>
          <p:nvPr>
            <p:ph type="body" idx="1"/>
          </p:nvPr>
        </p:nvSpPr>
        <p:spPr>
          <a:xfrm>
            <a:off x="415600" y="1360000"/>
            <a:ext cx="3744000" cy="473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167" lvl="0" indent="-33017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332" lvl="1" indent="-33017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498" lvl="2" indent="-33017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664" lvl="3" indent="-33017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5830" lvl="4" indent="-33017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2994" lvl="5" indent="-33017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160" lvl="6" indent="-330176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327" lvl="7" indent="-330176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492" lvl="8" indent="-330176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Google Shape;41;g11703ab62e4_0_200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42" name="Google Shape;42;g11703ab62e4_0_2009"/>
          <p:cNvSpPr/>
          <p:nvPr/>
        </p:nvSpPr>
        <p:spPr>
          <a:xfrm>
            <a:off x="-51" y="1214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778981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703ab62e4_0_2013"/>
          <p:cNvSpPr txBox="1">
            <a:spLocks noGrp="1"/>
          </p:cNvSpPr>
          <p:nvPr>
            <p:ph type="title"/>
          </p:nvPr>
        </p:nvSpPr>
        <p:spPr>
          <a:xfrm>
            <a:off x="653667" y="701802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5" name="Google Shape;45;g11703ab62e4_0_20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6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703ab62e4_0_2016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cxnSp>
        <p:nvCxnSpPr>
          <p:cNvPr id="48" name="Google Shape;48;g11703ab62e4_0_2016"/>
          <p:cNvCxnSpPr/>
          <p:nvPr/>
        </p:nvCxnSpPr>
        <p:spPr>
          <a:xfrm>
            <a:off x="6706235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g11703ab62e4_0_2016"/>
          <p:cNvSpPr txBox="1">
            <a:spLocks noGrp="1"/>
          </p:cNvSpPr>
          <p:nvPr>
            <p:ph type="title"/>
          </p:nvPr>
        </p:nvSpPr>
        <p:spPr>
          <a:xfrm>
            <a:off x="354003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50" name="Google Shape;50;g11703ab62e4_0_2016"/>
          <p:cNvSpPr txBox="1">
            <a:spLocks noGrp="1"/>
          </p:cNvSpPr>
          <p:nvPr>
            <p:ph type="subTitle" idx="1"/>
          </p:nvPr>
        </p:nvSpPr>
        <p:spPr>
          <a:xfrm>
            <a:off x="354003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51" name="Google Shape;51;g11703ab62e4_0_2016"/>
          <p:cNvSpPr txBox="1">
            <a:spLocks noGrp="1"/>
          </p:cNvSpPr>
          <p:nvPr>
            <p:ph type="body" idx="2"/>
          </p:nvPr>
        </p:nvSpPr>
        <p:spPr>
          <a:xfrm>
            <a:off x="6586003" y="965602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167" lvl="0" indent="-38097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914332" lvl="1" indent="-34922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498" lvl="2" indent="-34922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664" lvl="3" indent="-34922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5830" lvl="4" indent="-34922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2994" lvl="5" indent="-34922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160" lvl="6" indent="-34922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327" lvl="7" indent="-34922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492" lvl="8" indent="-34922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Google Shape;52;g11703ab62e4_0_20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9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703ab62e4_0_1983"/>
          <p:cNvSpPr txBox="1">
            <a:spLocks noGrp="1"/>
          </p:cNvSpPr>
          <p:nvPr>
            <p:ph type="title"/>
          </p:nvPr>
        </p:nvSpPr>
        <p:spPr>
          <a:xfrm>
            <a:off x="415603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1" name="Google Shape;11;g11703ab62e4_0_1983"/>
          <p:cNvSpPr txBox="1">
            <a:spLocks noGrp="1"/>
          </p:cNvSpPr>
          <p:nvPr>
            <p:ph type="body" idx="1"/>
          </p:nvPr>
        </p:nvSpPr>
        <p:spPr>
          <a:xfrm>
            <a:off x="415603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2" name="Google Shape;12;g11703ab62e4_0_1983"/>
          <p:cNvSpPr txBox="1">
            <a:spLocks noGrp="1"/>
          </p:cNvSpPr>
          <p:nvPr>
            <p:ph type="sldNum" idx="12"/>
          </p:nvPr>
        </p:nvSpPr>
        <p:spPr>
          <a:xfrm>
            <a:off x="11044603" y="615288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871A41D0-8E9A-45D8-98F1-26A320EB5D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043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29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49.png"/><Relationship Id="rId3" Type="http://schemas.openxmlformats.org/officeDocument/2006/relationships/hyperlink" Target="https://repo.anaconda.com/archive/Anaconda3-2022.05-Linux-x86_64.sh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8.png"/><Relationship Id="rId2" Type="http://schemas.openxmlformats.org/officeDocument/2006/relationships/hyperlink" Target="https://towardsdatascience.com/how-to-run-a-spark-application-from-an-ec2-instance-a4584d4d490d" TargetMode="External"/><Relationship Id="rId16" Type="http://schemas.openxmlformats.org/officeDocument/2006/relationships/image" Target="../media/image2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hyperlink" Target="https://docs.aws.amazon.com/dlami/latest/devguide/setup-jupyter-config.html" TargetMode="External"/><Relationship Id="rId15" Type="http://schemas.openxmlformats.org/officeDocument/2006/relationships/image" Target="../media/image47.png"/><Relationship Id="rId10" Type="http://schemas.openxmlformats.org/officeDocument/2006/relationships/image" Target="../media/image26.png"/><Relationship Id="rId19" Type="http://schemas.openxmlformats.org/officeDocument/2006/relationships/image" Target="../media/image50.png"/><Relationship Id="rId4" Type="http://schemas.openxmlformats.org/officeDocument/2006/relationships/hyperlink" Target="https://dlcdn.apache.org/spark/spark-3.0.3/spark-3.0.3-bin-hadoop2.7.tgz" TargetMode="External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8.png"/><Relationship Id="rId2" Type="http://schemas.openxmlformats.org/officeDocument/2006/relationships/hyperlink" Target="https://medium.com/analytics-vidhya/how-to-create-a-hadoop-cluster-for-free-in-aws-cloud-a95154980b1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machine-learning/perform-interactive-data-engineering-and-data-science-workflows-from-amazon-sagemaker-studio-notebooks/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hyperlink" Target="https://aws.amazon.com/blogs/machine-learning/build-amazon-sagemaker-notebooks-backed-by-spark-in-amazon-em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hyperlink" Target="mailto:mrcreasey@gmail.com" TargetMode="External"/><Relationship Id="rId7" Type="http://schemas.openxmlformats.org/officeDocument/2006/relationships/image" Target="../media/image89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10" Type="http://schemas.openxmlformats.org/officeDocument/2006/relationships/image" Target="../media/image9.png"/><Relationship Id="rId4" Type="http://schemas.openxmlformats.org/officeDocument/2006/relationships/hyperlink" Target="https://github.com/mrcreasey/oc-ds-p8-spark-deploy" TargetMode="External"/><Relationship Id="rId9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5" Type="http://schemas.openxmlformats.org/officeDocument/2006/relationships/image" Target="../media/image8.sv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hyperlink" Target="https://flic.kr/p/2hMZGhJ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github.com/Horea94/Fruit-Images-Dataset" TargetMode="External"/><Relationship Id="rId7" Type="http://schemas.openxmlformats.org/officeDocument/2006/relationships/image" Target="../media/image13.jpg"/><Relationship Id="rId2" Type="http://schemas.openxmlformats.org/officeDocument/2006/relationships/hyperlink" Target="https://www.kaggle.com/datasets/moltean/fruit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Top view of cut oranges, kiwi, mango, strawberry, and blueberry">
            <a:extLst>
              <a:ext uri="{FF2B5EF4-FFF2-40B4-BE49-F238E27FC236}">
                <a16:creationId xmlns:a16="http://schemas.microsoft.com/office/drawing/2014/main" id="{6E606B1A-FFAD-2425-951C-16725C206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8375" r="12087" b="37290"/>
          <a:stretch/>
        </p:blipFill>
        <p:spPr>
          <a:xfrm>
            <a:off x="0" y="3153759"/>
            <a:ext cx="12192000" cy="36923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A5834-10F3-9B4A-0315-2D70DCA0CE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spcFirstLastPara="1" vert="horz" wrap="square" lIns="91440" tIns="45720" rIns="91440" bIns="45720" rtlCol="0" anchor="b" anchorCtr="0">
            <a:normAutofit/>
          </a:bodyPr>
          <a:lstStyle/>
          <a:p>
            <a:r>
              <a:rPr lang="fr-FR" dirty="0"/>
              <a:t>Déployez un modèle dans le cloud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D7A5B9-6765-DE1F-3090-CBF81958EF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spcFirstLastPara="1" vert="horz" wrap="square" lIns="91440" tIns="45720" rIns="91440" bIns="45720" rtlCol="0" anchor="t" anchorCtr="0">
            <a:normAutofit/>
          </a:bodyPr>
          <a:lstStyle/>
          <a:p>
            <a:pPr marL="0" indent="0"/>
            <a:r>
              <a:rPr lang="en-US" dirty="0" err="1">
                <a:solidFill>
                  <a:schemeClr val="tx1"/>
                </a:solidFill>
              </a:rPr>
              <a:t>Projet</a:t>
            </a:r>
            <a:r>
              <a:rPr lang="en-US" dirty="0">
                <a:solidFill>
                  <a:schemeClr val="tx1"/>
                </a:solidFill>
              </a:rPr>
              <a:t> 8 du </a:t>
            </a:r>
            <a:r>
              <a:rPr lang="en-US" dirty="0" err="1">
                <a:solidFill>
                  <a:schemeClr val="tx1"/>
                </a:solidFill>
              </a:rPr>
              <a:t>parcours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« Data Scientist » </a:t>
            </a:r>
            <a:r>
              <a:rPr lang="en-US" dirty="0" err="1">
                <a:solidFill>
                  <a:schemeClr val="tx1"/>
                </a:solidFill>
              </a:rPr>
              <a:t>d’OpenClassrooms</a:t>
            </a:r>
            <a:endParaRPr lang="en-US" dirty="0">
              <a:solidFill>
                <a:schemeClr val="tx1"/>
              </a:solidFill>
            </a:endParaRPr>
          </a:p>
          <a:p>
            <a:pPr marL="0" indent="0"/>
            <a:endParaRPr lang="en-US" dirty="0">
              <a:solidFill>
                <a:schemeClr val="tx1"/>
              </a:solidFill>
            </a:endParaRPr>
          </a:p>
          <a:p>
            <a:pPr marL="0" indent="0"/>
            <a:r>
              <a:rPr lang="en-US" dirty="0">
                <a:solidFill>
                  <a:schemeClr val="tx1"/>
                </a:solidFill>
              </a:rPr>
              <a:t>Mark Creasey</a:t>
            </a:r>
          </a:p>
          <a:p>
            <a:pPr indent="-228589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81B752F-ECF9-D6DF-4F7F-9A99E0EF6398}"/>
              </a:ext>
            </a:extLst>
          </p:cNvPr>
          <p:cNvGrpSpPr/>
          <p:nvPr/>
        </p:nvGrpSpPr>
        <p:grpSpPr>
          <a:xfrm>
            <a:off x="9194805" y="-496923"/>
            <a:ext cx="2900016" cy="2900016"/>
            <a:chOff x="7767984" y="-732450"/>
            <a:chExt cx="2900016" cy="2900016"/>
          </a:xfrm>
        </p:grpSpPr>
        <p:pic>
          <p:nvPicPr>
            <p:cNvPr id="58" name="Graphic 57" descr="Cloud with solid fill">
              <a:extLst>
                <a:ext uri="{FF2B5EF4-FFF2-40B4-BE49-F238E27FC236}">
                  <a16:creationId xmlns:a16="http://schemas.microsoft.com/office/drawing/2014/main" id="{7518A0DD-F738-1637-1758-BF55E515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67984" y="-732450"/>
              <a:ext cx="2900016" cy="290001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16B9EB3-CFA6-23E0-E5F4-CA60028308CA}"/>
                </a:ext>
              </a:extLst>
            </p:cNvPr>
            <p:cNvGrpSpPr/>
            <p:nvPr/>
          </p:nvGrpSpPr>
          <p:grpSpPr>
            <a:xfrm>
              <a:off x="8153492" y="-167533"/>
              <a:ext cx="2011328" cy="1592978"/>
              <a:chOff x="9889727" y="-256135"/>
              <a:chExt cx="2348067" cy="1755570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09890319-EA98-D20D-D898-CEBC4C8EBF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339565" y="-256135"/>
                <a:ext cx="1448391" cy="144839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611E5C-378E-B811-B981-EA47ABBF487D}"/>
                  </a:ext>
                </a:extLst>
              </p:cNvPr>
              <p:cNvSpPr txBox="1"/>
              <p:nvPr/>
            </p:nvSpPr>
            <p:spPr>
              <a:xfrm>
                <a:off x="9889727" y="719297"/>
                <a:ext cx="2348067" cy="78013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4000" b="1" dirty="0">
                    <a:solidFill>
                      <a:schemeClr val="accent1"/>
                    </a:solidFill>
                    <a:latin typeface="Biome" panose="020B0502040204020203" pitchFamily="34" charset="0"/>
                    <a:ea typeface="Nirmala Text" panose="020B0502040204020203" pitchFamily="34" charset="0"/>
                    <a:cs typeface="Biome" panose="020B0502040204020203" pitchFamily="34" charset="0"/>
                  </a:rPr>
                  <a:t>Fruits!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0403878-8081-7A57-96FB-699291D2F5ED}"/>
              </a:ext>
            </a:extLst>
          </p:cNvPr>
          <p:cNvSpPr txBox="1"/>
          <p:nvPr/>
        </p:nvSpPr>
        <p:spPr>
          <a:xfrm>
            <a:off x="0" y="6592034"/>
            <a:ext cx="1592103" cy="2540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051" dirty="0" err="1">
                <a:solidFill>
                  <a:schemeClr val="accent6">
                    <a:lumMod val="50000"/>
                  </a:schemeClr>
                </a:solidFill>
              </a:rPr>
              <a:t>microsoft</a:t>
            </a:r>
            <a:r>
              <a:rPr lang="fr-FR" sz="1051" dirty="0">
                <a:solidFill>
                  <a:schemeClr val="accent6">
                    <a:lumMod val="50000"/>
                  </a:schemeClr>
                </a:solidFill>
              </a:rPr>
              <a:t> stock images</a:t>
            </a:r>
          </a:p>
        </p:txBody>
      </p:sp>
      <p:sp>
        <p:nvSpPr>
          <p:cNvPr id="11" name="Google Shape;32;g11703ab62e4_0_2001">
            <a:extLst>
              <a:ext uri="{FF2B5EF4-FFF2-40B4-BE49-F238E27FC236}">
                <a16:creationId xmlns:a16="http://schemas.microsoft.com/office/drawing/2014/main" id="{A6FF1231-0DC4-088D-9114-74EE3B340E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60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4538C7-5934-817C-CD39-C68D8B57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Concepts Spark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F92F5-B476-D534-A1D9-7A1944160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07941" lvl="0" indent="0">
              <a:buNone/>
            </a:pPr>
            <a:r>
              <a:rPr lang="fr-FR" b="1" dirty="0" err="1"/>
              <a:t>SparkSession</a:t>
            </a:r>
            <a:endParaRPr lang="fr-FR" b="1" dirty="0"/>
          </a:p>
          <a:p>
            <a:pPr lvl="0"/>
            <a:r>
              <a:rPr lang="fr-FR" dirty="0"/>
              <a:t>une application Spark, avec configuration </a:t>
            </a:r>
            <a:r>
              <a:rPr lang="fr-FR" dirty="0" err="1"/>
              <a:t>bootstrap</a:t>
            </a:r>
            <a:r>
              <a:rPr lang="fr-FR" dirty="0"/>
              <a:t> défini par l’utilisateur</a:t>
            </a:r>
          </a:p>
          <a:p>
            <a:pPr lvl="0"/>
            <a:endParaRPr lang="fr-FR" dirty="0"/>
          </a:p>
          <a:p>
            <a:pPr marL="107941" lvl="0" indent="0">
              <a:buNone/>
            </a:pPr>
            <a:r>
              <a:rPr lang="fr-FR" b="1" dirty="0" err="1"/>
              <a:t>Dataframes</a:t>
            </a:r>
            <a:r>
              <a:rPr lang="fr-FR" b="1" dirty="0"/>
              <a:t> </a:t>
            </a:r>
          </a:p>
          <a:p>
            <a:r>
              <a:rPr lang="fr-FR" dirty="0"/>
              <a:t>tables (</a:t>
            </a:r>
            <a:r>
              <a:rPr lang="fr-FR" dirty="0" err="1"/>
              <a:t>views</a:t>
            </a:r>
            <a:r>
              <a:rPr lang="fr-FR" dirty="0"/>
              <a:t>) avec colonnes nommées</a:t>
            </a:r>
          </a:p>
          <a:p>
            <a:endParaRPr lang="fr-FR" dirty="0"/>
          </a:p>
          <a:p>
            <a:pPr marL="107941" lvl="0" indent="0">
              <a:buNone/>
            </a:pPr>
            <a:r>
              <a:rPr lang="fr-FR" b="1" dirty="0"/>
              <a:t>RDD (</a:t>
            </a:r>
            <a:r>
              <a:rPr lang="fr-FR" b="1" dirty="0" err="1"/>
              <a:t>Resilient</a:t>
            </a:r>
            <a:r>
              <a:rPr lang="fr-FR" b="1" dirty="0"/>
              <a:t> Distributed </a:t>
            </a:r>
            <a:r>
              <a:rPr lang="fr-FR" b="1" dirty="0" err="1"/>
              <a:t>Dataset</a:t>
            </a:r>
            <a:r>
              <a:rPr lang="fr-FR" b="1" dirty="0"/>
              <a:t>) </a:t>
            </a:r>
          </a:p>
          <a:p>
            <a:pPr lvl="0"/>
            <a:r>
              <a:rPr lang="fr-FR" dirty="0"/>
              <a:t>objets immuables derrière les </a:t>
            </a:r>
            <a:r>
              <a:rPr lang="fr-FR" dirty="0" err="1"/>
              <a:t>Dataframes</a:t>
            </a:r>
            <a:endParaRPr lang="fr-FR" dirty="0"/>
          </a:p>
          <a:p>
            <a:r>
              <a:rPr lang="fr-FR" dirty="0"/>
              <a:t>distribuées sur plusieurs processeurs / serveurs</a:t>
            </a:r>
          </a:p>
          <a:p>
            <a:pPr lvl="0"/>
            <a:endParaRPr lang="fr-FR" dirty="0"/>
          </a:p>
          <a:p>
            <a:pPr marL="107941" lvl="0" indent="0">
              <a:buNone/>
            </a:pPr>
            <a:r>
              <a:rPr lang="fr-FR" b="1" dirty="0"/>
              <a:t>Partitions </a:t>
            </a:r>
          </a:p>
          <a:p>
            <a:r>
              <a:rPr lang="fr-FR" dirty="0"/>
              <a:t>découpage de données pour exécuter une tâche en parallèle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D38517-8102-AA50-340D-79788AF9A93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Transformations</a:t>
            </a:r>
          </a:p>
          <a:p>
            <a:r>
              <a:rPr lang="fr-FR" dirty="0"/>
              <a:t>passage d’un RDD vers une autre RDD</a:t>
            </a:r>
          </a:p>
          <a:p>
            <a:pPr lvl="1"/>
            <a:r>
              <a:rPr lang="fr-FR" dirty="0" err="1"/>
              <a:t>map</a:t>
            </a:r>
            <a:r>
              <a:rPr lang="fr-FR" dirty="0"/>
              <a:t>, </a:t>
            </a:r>
            <a:r>
              <a:rPr lang="fr-FR" dirty="0" err="1"/>
              <a:t>filter</a:t>
            </a:r>
            <a:r>
              <a:rPr lang="fr-FR" dirty="0"/>
              <a:t>, select, </a:t>
            </a:r>
            <a:r>
              <a:rPr lang="fr-FR" dirty="0" err="1"/>
              <a:t>where</a:t>
            </a:r>
            <a:r>
              <a:rPr lang="fr-FR" dirty="0"/>
              <a:t>,..</a:t>
            </a:r>
          </a:p>
          <a:p>
            <a:endParaRPr lang="fr-FR" dirty="0"/>
          </a:p>
          <a:p>
            <a:pPr marL="107941" indent="0">
              <a:buNone/>
            </a:pPr>
            <a:r>
              <a:rPr lang="fr-FR" b="1" dirty="0"/>
              <a:t>UDF </a:t>
            </a:r>
            <a:r>
              <a:rPr lang="en-GB" b="1" dirty="0"/>
              <a:t>(User Defined Function) </a:t>
            </a:r>
          </a:p>
          <a:p>
            <a:r>
              <a:rPr lang="en-GB" dirty="0" err="1"/>
              <a:t>Exemples</a:t>
            </a:r>
            <a:r>
              <a:rPr lang="en-GB" dirty="0"/>
              <a:t> : vectorization, extraction des features d’un </a:t>
            </a:r>
            <a:r>
              <a:rPr lang="en-GB" dirty="0" err="1"/>
              <a:t>modèle</a:t>
            </a:r>
            <a:r>
              <a:rPr lang="en-GB" dirty="0"/>
              <a:t> de transfer learning</a:t>
            </a:r>
          </a:p>
          <a:p>
            <a:pPr marL="107941" indent="0">
              <a:buNone/>
            </a:pPr>
            <a:endParaRPr lang="fr-FR" dirty="0"/>
          </a:p>
          <a:p>
            <a:pPr marL="107941" lvl="0" indent="0">
              <a:buNone/>
            </a:pPr>
            <a:r>
              <a:rPr lang="fr-FR" b="1" dirty="0"/>
              <a:t>Actions</a:t>
            </a:r>
          </a:p>
          <a:p>
            <a:pPr lvl="0"/>
            <a:r>
              <a:rPr lang="fr-FR" dirty="0"/>
              <a:t>Lance l’évaluation des transformations </a:t>
            </a:r>
          </a:p>
          <a:p>
            <a:pPr lvl="1"/>
            <a:r>
              <a:rPr lang="fr-FR" dirty="0" err="1"/>
              <a:t>reduce</a:t>
            </a:r>
            <a:r>
              <a:rPr lang="fr-FR" dirty="0"/>
              <a:t>, count, show, </a:t>
            </a:r>
            <a:r>
              <a:rPr lang="fr-FR" dirty="0" err="1"/>
              <a:t>collect</a:t>
            </a:r>
            <a:r>
              <a:rPr lang="fr-FR" dirty="0"/>
              <a:t>, …</a:t>
            </a:r>
          </a:p>
          <a:p>
            <a:pPr lvl="0"/>
            <a:endParaRPr lang="fr-FR" dirty="0"/>
          </a:p>
          <a:p>
            <a:pPr marL="107941" lvl="0" indent="0">
              <a:buNone/>
            </a:pPr>
            <a:r>
              <a:rPr lang="fr-FR" b="1" dirty="0"/>
              <a:t>Job (tâche)</a:t>
            </a:r>
          </a:p>
          <a:p>
            <a:r>
              <a:rPr lang="fr-FR" dirty="0"/>
              <a:t>une arborescence (DAG) de transformations et actions à faire </a:t>
            </a:r>
          </a:p>
          <a:p>
            <a:endParaRPr lang="fr-FR" dirty="0"/>
          </a:p>
        </p:txBody>
      </p:sp>
      <p:sp>
        <p:nvSpPr>
          <p:cNvPr id="5" name="Google Shape;32;g11703ab62e4_0_2001">
            <a:extLst>
              <a:ext uri="{FF2B5EF4-FFF2-40B4-BE49-F238E27FC236}">
                <a16:creationId xmlns:a16="http://schemas.microsoft.com/office/drawing/2014/main" id="{8334FE46-CB23-6F8F-37F9-ABFB958DAF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23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CACF9-2F3B-2B15-6C88-F81D1A46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 L’architecture dans le cloud</a:t>
            </a:r>
          </a:p>
        </p:txBody>
      </p:sp>
      <p:sp>
        <p:nvSpPr>
          <p:cNvPr id="3" name="Google Shape;32;g11703ab62e4_0_2001">
            <a:extLst>
              <a:ext uri="{FF2B5EF4-FFF2-40B4-BE49-F238E27FC236}">
                <a16:creationId xmlns:a16="http://schemas.microsoft.com/office/drawing/2014/main" id="{BDFA3950-DCB6-AD0C-0C21-C4DE446D41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3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C79C63-92F2-1B46-4CB7-6D994A9C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Choix du cloud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FB65D-989F-5FF4-8A85-984F267089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Large gamme de puissant processeurs, machines, stockage, environnements</a:t>
            </a:r>
          </a:p>
          <a:p>
            <a:r>
              <a:rPr lang="fr-FR" dirty="0"/>
              <a:t>Elasticité : rapide modification des capacités</a:t>
            </a:r>
          </a:p>
          <a:p>
            <a:r>
              <a:rPr lang="fr-FR" dirty="0"/>
              <a:t>Louer des puissant CPU pour des secondes, minutes, heures</a:t>
            </a:r>
          </a:p>
          <a:p>
            <a:r>
              <a:rPr lang="fr-FR" dirty="0"/>
              <a:t>Stockage illimité, avec réplication, </a:t>
            </a:r>
            <a:r>
              <a:rPr lang="fr-FR" dirty="0" err="1"/>
              <a:t>encryption</a:t>
            </a:r>
            <a:r>
              <a:rPr lang="fr-FR" dirty="0"/>
              <a:t>, gestion d’accès</a:t>
            </a:r>
          </a:p>
          <a:p>
            <a:r>
              <a:rPr lang="fr-FR" dirty="0"/>
              <a:t>Gestion de couts - Facturation à l’utilisation</a:t>
            </a:r>
          </a:p>
          <a:p>
            <a:endParaRPr lang="fr-FR" dirty="0"/>
          </a:p>
        </p:txBody>
      </p:sp>
      <p:pic>
        <p:nvPicPr>
          <p:cNvPr id="2050" name="Picture 2" descr="Google Cloud Platform Tutorial: From Zero to Hero with GCP">
            <a:extLst>
              <a:ext uri="{FF2B5EF4-FFF2-40B4-BE49-F238E27FC236}">
                <a16:creationId xmlns:a16="http://schemas.microsoft.com/office/drawing/2014/main" id="{C175793D-F89C-2358-0553-5CB7FC881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548" y="4577686"/>
            <a:ext cx="1850165" cy="104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azon Web Services Logo and symbol, meaning, history, PNG">
            <a:extLst>
              <a:ext uri="{FF2B5EF4-FFF2-40B4-BE49-F238E27FC236}">
                <a16:creationId xmlns:a16="http://schemas.microsoft.com/office/drawing/2014/main" id="{CF3B1809-8F15-4253-56CC-D05B2591E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395" y="2665203"/>
            <a:ext cx="2715722" cy="152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crosoft Azure Cloud | Optimize your applications | Conseil 3D">
            <a:extLst>
              <a:ext uri="{FF2B5EF4-FFF2-40B4-BE49-F238E27FC236}">
                <a16:creationId xmlns:a16="http://schemas.microsoft.com/office/drawing/2014/main" id="{D77B7469-F6AC-1F95-FB41-F1D04EF4B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406" y="3722252"/>
            <a:ext cx="2180726" cy="99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4796801-8F61-DE27-0895-9555ECB6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70" y="5769904"/>
            <a:ext cx="1152883" cy="18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32;g11703ab62e4_0_2001">
            <a:extLst>
              <a:ext uri="{FF2B5EF4-FFF2-40B4-BE49-F238E27FC236}">
                <a16:creationId xmlns:a16="http://schemas.microsoft.com/office/drawing/2014/main" id="{9C1D0BD4-F9D5-D284-C519-3D4645A3C9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24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05989DBC-43D4-4F33-5B8C-7E72B0FE1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2" y="1440968"/>
            <a:ext cx="11051652" cy="49601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56F22E9-B4C0-BAE4-0F0D-0F60DB76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Infrastructure AWS utilisé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CDF5C8E-CBC0-308D-7AFC-901DE595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9" y="5970101"/>
            <a:ext cx="2209816" cy="5715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9BCBC40-A490-2711-24D7-CD2736749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6811" y="2469263"/>
            <a:ext cx="2400319" cy="53340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1EFBAC0-6B32-F840-9018-63012E836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779" y="3788841"/>
            <a:ext cx="2076465" cy="51435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4EE00DD-DDE1-55A3-85B4-582C13420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36" y="1403287"/>
            <a:ext cx="1952639" cy="51435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8FC0781-5415-57BE-1815-368217D3C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6547" y="2081501"/>
            <a:ext cx="2219341" cy="53340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0EFC2F3-C511-9C9E-CD45-5C2792BACB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4233" y="950833"/>
            <a:ext cx="3419500" cy="54292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D8DDE68-22A6-61C9-862D-48F23C814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193" y="5512567"/>
            <a:ext cx="3733827" cy="5619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99D11B7-3BFE-0381-9341-1FD2DEFF3448}"/>
              </a:ext>
            </a:extLst>
          </p:cNvPr>
          <p:cNvSpPr/>
          <p:nvPr/>
        </p:nvSpPr>
        <p:spPr>
          <a:xfrm>
            <a:off x="2523438" y="5148870"/>
            <a:ext cx="3771613" cy="925676"/>
          </a:xfrm>
          <a:prstGeom prst="rect">
            <a:avLst/>
          </a:prstGeom>
          <a:solidFill>
            <a:schemeClr val="bg1">
              <a:lumMod val="75000"/>
              <a:alpha val="5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Google Shape;32;g11703ab62e4_0_2001">
            <a:extLst>
              <a:ext uri="{FF2B5EF4-FFF2-40B4-BE49-F238E27FC236}">
                <a16:creationId xmlns:a16="http://schemas.microsoft.com/office/drawing/2014/main" id="{CEB8F7A2-5227-2CF7-799B-9D9323D7B1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874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7B1CD5-7646-5A17-10FC-164365F2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Amazon IAM (Identity and Access Management)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A76CF-666C-861E-30FB-E042F74CF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Gestion des droits</a:t>
            </a:r>
            <a:r>
              <a:rPr lang="fr-FR" dirty="0"/>
              <a:t> </a:t>
            </a:r>
          </a:p>
          <a:p>
            <a:r>
              <a:rPr lang="fr-FR" dirty="0"/>
              <a:t>des utilisateurs aux différents services</a:t>
            </a:r>
          </a:p>
          <a:p>
            <a:pPr marL="107941" indent="0">
              <a:buNone/>
            </a:pPr>
            <a:endParaRPr lang="fr-FR" dirty="0"/>
          </a:p>
          <a:p>
            <a:pPr marL="107941" indent="0">
              <a:buNone/>
            </a:pPr>
            <a:r>
              <a:rPr lang="fr-FR" b="1" dirty="0"/>
              <a:t>Etapes</a:t>
            </a:r>
          </a:p>
          <a:p>
            <a:pPr marL="565141" indent="-457200">
              <a:buFont typeface="+mj-lt"/>
              <a:buAutoNum type="arabicPeriod"/>
            </a:pPr>
            <a:r>
              <a:rPr lang="fr-FR" dirty="0"/>
              <a:t>Créer </a:t>
            </a:r>
            <a:r>
              <a:rPr lang="fr-FR" b="1" dirty="0"/>
              <a:t>stratégie</a:t>
            </a:r>
            <a:r>
              <a:rPr lang="fr-FR" dirty="0"/>
              <a:t> d’autorisation</a:t>
            </a:r>
          </a:p>
          <a:p>
            <a:pPr marL="565141" indent="-457200">
              <a:buFont typeface="+mj-lt"/>
              <a:buAutoNum type="arabicPeriod"/>
            </a:pPr>
            <a:r>
              <a:rPr lang="fr-FR" dirty="0"/>
              <a:t>Créer </a:t>
            </a:r>
            <a:r>
              <a:rPr lang="fr-FR" b="1" dirty="0"/>
              <a:t>rôle</a:t>
            </a:r>
            <a:r>
              <a:rPr lang="fr-FR" dirty="0"/>
              <a:t> composé de stratégies</a:t>
            </a:r>
          </a:p>
          <a:p>
            <a:pPr marL="565141" indent="-457200">
              <a:buFont typeface="+mj-lt"/>
              <a:buAutoNum type="arabicPeriod"/>
            </a:pPr>
            <a:r>
              <a:rPr lang="fr-FR" dirty="0"/>
              <a:t>Créer </a:t>
            </a:r>
            <a:r>
              <a:rPr lang="fr-FR" b="1" dirty="0"/>
              <a:t>groupe</a:t>
            </a:r>
            <a:r>
              <a:rPr lang="fr-FR" dirty="0"/>
              <a:t> utilisateur composé de rôles</a:t>
            </a:r>
          </a:p>
          <a:p>
            <a:pPr marL="565141" indent="-457200">
              <a:buFont typeface="+mj-lt"/>
              <a:buAutoNum type="arabicPeriod"/>
            </a:pPr>
            <a:r>
              <a:rPr lang="fr-FR" dirty="0"/>
              <a:t>Créer </a:t>
            </a:r>
            <a:r>
              <a:rPr lang="fr-FR" b="1" dirty="0"/>
              <a:t>utilisateur</a:t>
            </a:r>
            <a:r>
              <a:rPr lang="fr-FR" dirty="0"/>
              <a:t> composé de groupes / rôles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2DADF17-6CF8-5E0D-115E-7329A3268A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676851-7538-965D-A3C3-BB53BB27E343}"/>
              </a:ext>
            </a:extLst>
          </p:cNvPr>
          <p:cNvGrpSpPr/>
          <p:nvPr/>
        </p:nvGrpSpPr>
        <p:grpSpPr>
          <a:xfrm>
            <a:off x="415603" y="4412440"/>
            <a:ext cx="2603758" cy="2135646"/>
            <a:chOff x="415603" y="4412440"/>
            <a:chExt cx="2603758" cy="213564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4B47EE-4C7C-6A83-5A03-E4FBCD602E3B}"/>
                </a:ext>
              </a:extLst>
            </p:cNvPr>
            <p:cNvSpPr/>
            <p:nvPr/>
          </p:nvSpPr>
          <p:spPr>
            <a:xfrm>
              <a:off x="415603" y="4412440"/>
              <a:ext cx="2603758" cy="213564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913AEAD-8A8E-99CC-6CAB-B0DD728371F3}"/>
                </a:ext>
              </a:extLst>
            </p:cNvPr>
            <p:cNvGrpSpPr/>
            <p:nvPr/>
          </p:nvGrpSpPr>
          <p:grpSpPr>
            <a:xfrm>
              <a:off x="497202" y="4493000"/>
              <a:ext cx="2405015" cy="1996166"/>
              <a:chOff x="497202" y="4493000"/>
              <a:chExt cx="2405015" cy="199616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B2771DF-A174-2770-E339-6713A3C3F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68734" y="5955762"/>
                <a:ext cx="1133483" cy="53340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D5EC32E-AB61-C425-C393-5BD303F9D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8734" y="5248959"/>
                <a:ext cx="1038233" cy="52387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1B4F41B-6831-3732-B5F7-3FE59B676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7202" y="5955762"/>
                <a:ext cx="1009657" cy="5238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9C64596-E377-1A81-050E-820C7E4CCE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202" y="5248959"/>
                <a:ext cx="1038233" cy="52387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CE6899F-9C10-03F2-8270-7603BED60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202" y="4493000"/>
                <a:ext cx="2400319" cy="533404"/>
              </a:xfrm>
              <a:prstGeom prst="rect">
                <a:avLst/>
              </a:prstGeom>
            </p:spPr>
          </p:pic>
        </p:grp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551509A-5F6E-E2B4-F0EA-A7E990D7D8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904832"/>
            <a:ext cx="5553116" cy="5486440"/>
          </a:xfrm>
          <a:prstGeom prst="rect">
            <a:avLst/>
          </a:prstGeom>
        </p:spPr>
      </p:pic>
      <p:sp>
        <p:nvSpPr>
          <p:cNvPr id="19" name="Google Shape;32;g11703ab62e4_0_2001">
            <a:extLst>
              <a:ext uri="{FF2B5EF4-FFF2-40B4-BE49-F238E27FC236}">
                <a16:creationId xmlns:a16="http://schemas.microsoft.com/office/drawing/2014/main" id="{1D652874-D530-653C-968D-EAD6EF8978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5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81C9E34-7834-10F6-A209-6C633F3E41B4}"/>
              </a:ext>
            </a:extLst>
          </p:cNvPr>
          <p:cNvSpPr/>
          <p:nvPr/>
        </p:nvSpPr>
        <p:spPr>
          <a:xfrm>
            <a:off x="651510" y="4964762"/>
            <a:ext cx="2429220" cy="15152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6F22E9-B4C0-BAE4-0F0D-0F60DB76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Amazon S3 (Amazon Simple Storage Service)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8DDDC4-936F-155F-EA65-C021AC70E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Stockage des données</a:t>
            </a:r>
          </a:p>
          <a:p>
            <a:r>
              <a:rPr lang="fr-FR" dirty="0" err="1"/>
              <a:t>Bucket</a:t>
            </a:r>
            <a:r>
              <a:rPr lang="fr-FR" dirty="0"/>
              <a:t> (nom unique) = (Key-Value store)</a:t>
            </a:r>
          </a:p>
          <a:p>
            <a:r>
              <a:rPr lang="fr-FR" dirty="0"/>
              <a:t>Objets: images, fichiers texte, données</a:t>
            </a:r>
          </a:p>
          <a:p>
            <a:pPr lvl="0"/>
            <a:r>
              <a:rPr lang="fr-FR" dirty="0"/>
              <a:t>Capacité illimitée</a:t>
            </a:r>
          </a:p>
          <a:p>
            <a:pPr lvl="0"/>
            <a:r>
              <a:rPr lang="fr-FR" dirty="0"/>
              <a:t>Haute disponibilité (données répliquées)</a:t>
            </a:r>
          </a:p>
          <a:p>
            <a:pPr marL="107941" lvl="0" indent="0">
              <a:buNone/>
            </a:pPr>
            <a:endParaRPr lang="fr-FR" dirty="0"/>
          </a:p>
          <a:p>
            <a:pPr marL="107941" lvl="0" indent="0">
              <a:buNone/>
            </a:pPr>
            <a:r>
              <a:rPr lang="fr-FR" b="1" dirty="0"/>
              <a:t>Pour chaque objet</a:t>
            </a:r>
          </a:p>
          <a:p>
            <a:r>
              <a:rPr lang="fr-FR" dirty="0"/>
              <a:t>Droits d’accès, </a:t>
            </a:r>
          </a:p>
          <a:p>
            <a:r>
              <a:rPr lang="fr-FR" dirty="0"/>
              <a:t>chiffrement</a:t>
            </a:r>
          </a:p>
          <a:p>
            <a:pPr lvl="0"/>
            <a:r>
              <a:rPr lang="fr-FR" dirty="0"/>
              <a:t>Versioning des objets</a:t>
            </a:r>
          </a:p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DCA92-27DD-8101-62B9-E65ED88FE45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Prix </a:t>
            </a:r>
            <a:r>
              <a:rPr lang="fr-FR" dirty="0"/>
              <a:t>dépend de</a:t>
            </a:r>
          </a:p>
          <a:p>
            <a:pPr lvl="0"/>
            <a:r>
              <a:rPr lang="fr-FR" dirty="0"/>
              <a:t>Vélocité de réponse (Standard, Glacier,..)</a:t>
            </a:r>
          </a:p>
          <a:p>
            <a:pPr lvl="0"/>
            <a:r>
              <a:rPr lang="fr-FR" dirty="0"/>
              <a:t>Localité/ réplication</a:t>
            </a:r>
          </a:p>
          <a:p>
            <a:pPr lvl="0"/>
            <a:r>
              <a:rPr lang="fr-FR" dirty="0"/>
              <a:t>Fréquence d’accès (volume des requêtes)</a:t>
            </a:r>
          </a:p>
          <a:p>
            <a:endParaRPr lang="fr-FR" dirty="0"/>
          </a:p>
          <a:p>
            <a:pPr marL="107941" indent="0">
              <a:buNone/>
            </a:pPr>
            <a:r>
              <a:rPr lang="fr-FR" b="1" dirty="0"/>
              <a:t>Accessible</a:t>
            </a:r>
            <a:r>
              <a:rPr lang="fr-FR" dirty="0"/>
              <a:t> via </a:t>
            </a:r>
          </a:p>
          <a:p>
            <a:r>
              <a:rPr lang="fr-FR" dirty="0"/>
              <a:t>REST (librairie </a:t>
            </a:r>
            <a:r>
              <a:rPr lang="fr-FR" dirty="0" err="1"/>
              <a:t>boto</a:t>
            </a:r>
            <a:r>
              <a:rPr lang="fr-FR" dirty="0"/>
              <a:t>), </a:t>
            </a:r>
          </a:p>
          <a:p>
            <a:r>
              <a:rPr lang="fr-FR" dirty="0"/>
              <a:t>S3FS</a:t>
            </a:r>
          </a:p>
          <a:p>
            <a:r>
              <a:rPr lang="fr-FR" dirty="0"/>
              <a:t>AWS CLI </a:t>
            </a:r>
          </a:p>
          <a:p>
            <a:r>
              <a:rPr lang="fr-FR" dirty="0"/>
              <a:t>AWS console (Web)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5F47E-C908-A5D2-1A32-B2829FDC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90" y="5779994"/>
            <a:ext cx="962032" cy="5429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D9CDB-5E67-7109-9EDD-416BFC57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89" y="5117156"/>
            <a:ext cx="2209816" cy="571504"/>
          </a:xfrm>
          <a:prstGeom prst="rect">
            <a:avLst/>
          </a:prstGeom>
        </p:spPr>
      </p:pic>
      <p:pic>
        <p:nvPicPr>
          <p:cNvPr id="7" name="Graphic 8">
            <a:extLst>
              <a:ext uri="{FF2B5EF4-FFF2-40B4-BE49-F238E27FC236}">
                <a16:creationId xmlns:a16="http://schemas.microsoft.com/office/drawing/2014/main" id="{6041D21D-3C87-E496-0355-3DDED970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111" y="60839"/>
            <a:ext cx="656650" cy="65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F3982D0F-67E4-F7EE-6BC5-FBF01ED91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2438" y="763587"/>
            <a:ext cx="2239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Simple Storage Service (Amazon S3)</a:t>
            </a:r>
          </a:p>
        </p:txBody>
      </p:sp>
      <p:pic>
        <p:nvPicPr>
          <p:cNvPr id="9" name="Graphic 63">
            <a:extLst>
              <a:ext uri="{FF2B5EF4-FFF2-40B4-BE49-F238E27FC236}">
                <a16:creationId xmlns:a16="http://schemas.microsoft.com/office/drawing/2014/main" id="{3AD90B52-9B39-4982-045A-65E53AA85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059" y="5149295"/>
            <a:ext cx="1068407" cy="106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Google Shape;32;g11703ab62e4_0_2001">
            <a:extLst>
              <a:ext uri="{FF2B5EF4-FFF2-40B4-BE49-F238E27FC236}">
                <a16:creationId xmlns:a16="http://schemas.microsoft.com/office/drawing/2014/main" id="{83F3B0E1-4AC5-F0D3-1F09-A7B243FC2D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50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9214351-5833-4A76-80D9-A65EB6EA002D}"/>
              </a:ext>
            </a:extLst>
          </p:cNvPr>
          <p:cNvSpPr/>
          <p:nvPr/>
        </p:nvSpPr>
        <p:spPr>
          <a:xfrm>
            <a:off x="4586686" y="3839124"/>
            <a:ext cx="2422773" cy="19881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077296-1331-B25C-2A7F-1DF3F3B5D049}"/>
              </a:ext>
            </a:extLst>
          </p:cNvPr>
          <p:cNvSpPr/>
          <p:nvPr/>
        </p:nvSpPr>
        <p:spPr>
          <a:xfrm>
            <a:off x="4707775" y="5895976"/>
            <a:ext cx="2338925" cy="7241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12A64-806C-8886-A5AA-FE46F7C6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Amazon EC2 (Amazon Elastic Compute Cloud) 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2F3FDC-A567-1D90-92FB-E460F289B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3" y="992002"/>
            <a:ext cx="5254904" cy="5225700"/>
          </a:xfrm>
        </p:spPr>
        <p:txBody>
          <a:bodyPr/>
          <a:lstStyle/>
          <a:p>
            <a:pPr marL="107941" indent="0">
              <a:buNone/>
            </a:pPr>
            <a:r>
              <a:rPr lang="fr-FR" b="1" dirty="0"/>
              <a:t>Les machines </a:t>
            </a:r>
          </a:p>
          <a:p>
            <a:r>
              <a:rPr lang="fr-FR" dirty="0"/>
              <a:t>Choix: Ubuntu AMI </a:t>
            </a:r>
            <a:r>
              <a:rPr lang="fr-FR" sz="1400" dirty="0"/>
              <a:t>(</a:t>
            </a:r>
            <a:r>
              <a:rPr lang="fr-FR" sz="1400" dirty="0" err="1"/>
              <a:t>amazon</a:t>
            </a:r>
            <a:r>
              <a:rPr lang="fr-FR" sz="1400" dirty="0"/>
              <a:t> machine image)</a:t>
            </a:r>
            <a:endParaRPr lang="fr-FR" dirty="0"/>
          </a:p>
          <a:p>
            <a:pPr lvl="0"/>
            <a:r>
              <a:rPr lang="fr-FR" dirty="0"/>
              <a:t>Création d’un clé privée pour connexion SSH</a:t>
            </a:r>
          </a:p>
          <a:p>
            <a:r>
              <a:rPr lang="fr-FR" dirty="0"/>
              <a:t>Bootstrap (Anaconda, Java, Spark)</a:t>
            </a:r>
          </a:p>
          <a:p>
            <a:pPr lvl="0"/>
            <a:r>
              <a:rPr lang="fr-FR" dirty="0"/>
              <a:t>Installer librairies de l’environnement</a:t>
            </a:r>
          </a:p>
          <a:p>
            <a:pPr lvl="0"/>
            <a:r>
              <a:rPr lang="fr-FR" dirty="0"/>
              <a:t>Configurer </a:t>
            </a:r>
            <a:r>
              <a:rPr lang="fr-FR" dirty="0" err="1"/>
              <a:t>jupyter</a:t>
            </a:r>
            <a:r>
              <a:rPr lang="fr-FR" dirty="0"/>
              <a:t> </a:t>
            </a:r>
            <a:r>
              <a:rPr lang="fr-FR" dirty="0" err="1"/>
              <a:t>lab</a:t>
            </a:r>
            <a:r>
              <a:rPr lang="fr-FR" dirty="0"/>
              <a:t> server</a:t>
            </a:r>
          </a:p>
          <a:p>
            <a:pPr marL="107941" indent="0">
              <a:buNone/>
            </a:pPr>
            <a:r>
              <a:rPr lang="fr-FR" b="1" dirty="0"/>
              <a:t>Echec</a:t>
            </a:r>
            <a:r>
              <a:rPr lang="fr-FR" dirty="0"/>
              <a:t>: Besoin d’un certificat SSL:</a:t>
            </a:r>
          </a:p>
          <a:p>
            <a:r>
              <a:rPr lang="fr-FR" dirty="0"/>
              <a:t>Scripts </a:t>
            </a:r>
            <a:r>
              <a:rPr lang="fr-FR" dirty="0" err="1"/>
              <a:t>PySpark</a:t>
            </a:r>
            <a:r>
              <a:rPr lang="fr-FR" dirty="0"/>
              <a:t> dans Jupyter </a:t>
            </a:r>
            <a:r>
              <a:rPr lang="fr-FR" dirty="0" err="1"/>
              <a:t>Lab</a:t>
            </a:r>
            <a:r>
              <a:rPr lang="fr-FR" dirty="0"/>
              <a:t> ne marche pas avec des certificats « self-</a:t>
            </a:r>
            <a:r>
              <a:rPr lang="fr-FR" dirty="0" err="1"/>
              <a:t>signed</a:t>
            </a:r>
            <a:r>
              <a:rPr lang="fr-FR" dirty="0"/>
              <a:t> »</a:t>
            </a:r>
          </a:p>
          <a:p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5778BA-76A5-BC53-F52B-62B6B30C212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046701" y="992002"/>
            <a:ext cx="4729602" cy="5312100"/>
          </a:xfrm>
        </p:spPr>
        <p:txBody>
          <a:bodyPr>
            <a:normAutofit/>
          </a:bodyPr>
          <a:lstStyle/>
          <a:p>
            <a:pPr marL="107941" indent="0">
              <a:buNone/>
            </a:pPr>
            <a:r>
              <a:rPr lang="fr-FR" b="1" dirty="0"/>
              <a:t>Configuration machine</a:t>
            </a:r>
          </a:p>
          <a:p>
            <a:r>
              <a:rPr lang="fr-FR" sz="1400" dirty="0">
                <a:hlinkClick r:id="rId2" tooltip="https://towardsdatascience.com/how-to-run-a-spark-application-from-an-ec2-instance-a4584d4d490d"/>
              </a:rPr>
              <a:t>https://towardsdatascience.com/how-to-run-a-spark-application-from-an-ec2-instance-a4584d4d490d</a:t>
            </a:r>
            <a:endParaRPr lang="fr-FR" sz="1400" dirty="0"/>
          </a:p>
          <a:p>
            <a:endParaRPr lang="fr-FR" dirty="0"/>
          </a:p>
          <a:p>
            <a:pPr marL="107941" indent="0">
              <a:buNone/>
            </a:pPr>
            <a:r>
              <a:rPr lang="fr-FR" sz="1200" dirty="0" err="1">
                <a:latin typeface="Consolas" panose="020B0609020204030204" pitchFamily="49" charset="0"/>
              </a:rPr>
              <a:t>sudo</a:t>
            </a:r>
            <a:r>
              <a:rPr lang="fr-FR" sz="1200" dirty="0">
                <a:latin typeface="Consolas" panose="020B0609020204030204" pitchFamily="49" charset="0"/>
              </a:rPr>
              <a:t> apt-get update</a:t>
            </a:r>
          </a:p>
          <a:p>
            <a:pPr marL="107941" indent="0">
              <a:buNone/>
            </a:pPr>
            <a:r>
              <a:rPr lang="fr-FR" sz="1200" dirty="0" err="1">
                <a:latin typeface="Consolas" panose="020B0609020204030204" pitchFamily="49" charset="0"/>
              </a:rPr>
              <a:t>wget</a:t>
            </a:r>
            <a:r>
              <a:rPr lang="fr-FR" sz="1200" dirty="0">
                <a:latin typeface="Consolas" panose="020B0609020204030204" pitchFamily="49" charset="0"/>
              </a:rPr>
              <a:t> </a:t>
            </a:r>
            <a:r>
              <a:rPr lang="fr-FR" sz="1200" dirty="0">
                <a:latin typeface="Consolas" panose="020B0609020204030204" pitchFamily="49" charset="0"/>
                <a:hlinkClick r:id="rId3"/>
              </a:rPr>
              <a:t>https://repo.anaconda.com/archive/Anaconda3-2022.05-Linux-x86_64.sh</a:t>
            </a:r>
            <a:endParaRPr lang="fr-FR" sz="1200" dirty="0">
              <a:latin typeface="Consolas" panose="020B0609020204030204" pitchFamily="49" charset="0"/>
            </a:endParaRPr>
          </a:p>
          <a:p>
            <a:pPr marL="107941" indent="0">
              <a:buNone/>
            </a:pPr>
            <a:r>
              <a:rPr lang="fr-FR" sz="1200" dirty="0" err="1">
                <a:latin typeface="Consolas" panose="020B0609020204030204" pitchFamily="49" charset="0"/>
              </a:rPr>
              <a:t>bash</a:t>
            </a:r>
            <a:r>
              <a:rPr lang="fr-FR" sz="1200" dirty="0">
                <a:latin typeface="Consolas" panose="020B0609020204030204" pitchFamily="49" charset="0"/>
              </a:rPr>
              <a:t> Anaconda3-2022.05-Linux-x86_64.sh</a:t>
            </a:r>
          </a:p>
          <a:p>
            <a:pPr marL="107941" indent="0">
              <a:buNone/>
            </a:pPr>
            <a:r>
              <a:rPr lang="fr-FR" sz="1200" dirty="0" err="1">
                <a:latin typeface="Consolas" panose="020B0609020204030204" pitchFamily="49" charset="0"/>
              </a:rPr>
              <a:t>sudo</a:t>
            </a:r>
            <a:r>
              <a:rPr lang="fr-FR" sz="1200" dirty="0">
                <a:latin typeface="Consolas" panose="020B0609020204030204" pitchFamily="49" charset="0"/>
              </a:rPr>
              <a:t> </a:t>
            </a:r>
            <a:r>
              <a:rPr lang="fr-FR" sz="1200" dirty="0" err="1">
                <a:latin typeface="Consolas" panose="020B0609020204030204" pitchFamily="49" charset="0"/>
              </a:rPr>
              <a:t>apt</a:t>
            </a:r>
            <a:r>
              <a:rPr lang="fr-FR" sz="1200" dirty="0">
                <a:latin typeface="Consolas" panose="020B0609020204030204" pitchFamily="49" charset="0"/>
              </a:rPr>
              <a:t> </a:t>
            </a:r>
            <a:r>
              <a:rPr lang="fr-FR" sz="1200" dirty="0" err="1">
                <a:latin typeface="Consolas" panose="020B0609020204030204" pitchFamily="49" charset="0"/>
              </a:rPr>
              <a:t>install</a:t>
            </a:r>
            <a:r>
              <a:rPr lang="fr-FR" sz="1200" dirty="0">
                <a:latin typeface="Consolas" panose="020B0609020204030204" pitchFamily="49" charset="0"/>
              </a:rPr>
              <a:t> openjdk-8-jre-headless</a:t>
            </a:r>
          </a:p>
          <a:p>
            <a:pPr marL="107941" indent="0">
              <a:buNone/>
            </a:pPr>
            <a:r>
              <a:rPr lang="fr-FR" sz="1200" dirty="0" err="1">
                <a:latin typeface="Consolas" panose="020B0609020204030204" pitchFamily="49" charset="0"/>
              </a:rPr>
              <a:t>sudo</a:t>
            </a:r>
            <a:r>
              <a:rPr lang="fr-FR" sz="1200" dirty="0">
                <a:latin typeface="Consolas" panose="020B0609020204030204" pitchFamily="49" charset="0"/>
              </a:rPr>
              <a:t> </a:t>
            </a:r>
            <a:r>
              <a:rPr lang="fr-FR" sz="1200" dirty="0" err="1">
                <a:latin typeface="Consolas" panose="020B0609020204030204" pitchFamily="49" charset="0"/>
              </a:rPr>
              <a:t>apt</a:t>
            </a:r>
            <a:r>
              <a:rPr lang="fr-FR" sz="1200" dirty="0">
                <a:latin typeface="Consolas" panose="020B0609020204030204" pitchFamily="49" charset="0"/>
              </a:rPr>
              <a:t> </a:t>
            </a:r>
            <a:r>
              <a:rPr lang="fr-FR" sz="1200" dirty="0" err="1">
                <a:latin typeface="Consolas" panose="020B0609020204030204" pitchFamily="49" charset="0"/>
              </a:rPr>
              <a:t>install</a:t>
            </a:r>
            <a:r>
              <a:rPr lang="fr-FR" sz="1200" dirty="0">
                <a:latin typeface="Consolas" panose="020B0609020204030204" pitchFamily="49" charset="0"/>
              </a:rPr>
              <a:t> scala</a:t>
            </a:r>
          </a:p>
          <a:p>
            <a:pPr marL="107941" indent="0">
              <a:buNone/>
            </a:pPr>
            <a:r>
              <a:rPr lang="fr-FR" sz="1200" dirty="0" err="1">
                <a:latin typeface="Consolas" panose="020B0609020204030204" pitchFamily="49" charset="0"/>
              </a:rPr>
              <a:t>wget</a:t>
            </a:r>
            <a:r>
              <a:rPr lang="fr-FR" sz="1200" dirty="0">
                <a:latin typeface="Consolas" panose="020B0609020204030204" pitchFamily="49" charset="0"/>
              </a:rPr>
              <a:t> </a:t>
            </a:r>
            <a:r>
              <a:rPr lang="fr-FR" sz="1200" dirty="0">
                <a:latin typeface="Consolas" panose="020B0609020204030204" pitchFamily="49" charset="0"/>
                <a:hlinkClick r:id="rId4"/>
              </a:rPr>
              <a:t>https://dlcdn.apache.org/spark/spark-3.0.3/spark-3.0.3-bin-hadoop2.7.tgz</a:t>
            </a:r>
            <a:endParaRPr lang="fr-FR" sz="1200" dirty="0">
              <a:latin typeface="Consolas" panose="020B0609020204030204" pitchFamily="49" charset="0"/>
            </a:endParaRPr>
          </a:p>
          <a:p>
            <a:pPr marL="107941" indent="0">
              <a:buNone/>
            </a:pPr>
            <a:r>
              <a:rPr lang="fr-FR" sz="1200" dirty="0" err="1">
                <a:latin typeface="Consolas" panose="020B0609020204030204" pitchFamily="49" charset="0"/>
              </a:rPr>
              <a:t>sudo</a:t>
            </a:r>
            <a:r>
              <a:rPr lang="fr-FR" sz="1200" dirty="0">
                <a:latin typeface="Consolas" panose="020B0609020204030204" pitchFamily="49" charset="0"/>
              </a:rPr>
              <a:t> tar -</a:t>
            </a:r>
            <a:r>
              <a:rPr lang="fr-FR" sz="1200" dirty="0" err="1">
                <a:latin typeface="Consolas" panose="020B0609020204030204" pitchFamily="49" charset="0"/>
              </a:rPr>
              <a:t>zxvf</a:t>
            </a:r>
            <a:r>
              <a:rPr lang="fr-FR" sz="1200" dirty="0">
                <a:latin typeface="Consolas" panose="020B0609020204030204" pitchFamily="49" charset="0"/>
              </a:rPr>
              <a:t> spark-3.0.3-bin-hadoop2.7.tgz</a:t>
            </a:r>
          </a:p>
          <a:p>
            <a:pPr marL="107941" indent="0">
              <a:buNone/>
            </a:pPr>
            <a:r>
              <a:rPr lang="fr-FR" sz="1200" dirty="0">
                <a:latin typeface="Consolas" panose="020B0609020204030204" pitchFamily="49" charset="0"/>
              </a:rPr>
              <a:t>mv spark-3.0.3-bin-hadoop2.7 /home/</a:t>
            </a:r>
            <a:r>
              <a:rPr lang="fr-FR" sz="1200" dirty="0" err="1">
                <a:latin typeface="Consolas" panose="020B0609020204030204" pitchFamily="49" charset="0"/>
              </a:rPr>
              <a:t>ubuntu</a:t>
            </a:r>
            <a:r>
              <a:rPr lang="fr-FR" sz="1200" dirty="0">
                <a:latin typeface="Consolas" panose="020B0609020204030204" pitchFamily="49" charset="0"/>
              </a:rPr>
              <a:t>/</a:t>
            </a:r>
          </a:p>
          <a:p>
            <a:endParaRPr lang="fr-FR" dirty="0"/>
          </a:p>
          <a:p>
            <a:pPr marL="107941" indent="0">
              <a:buNone/>
            </a:pPr>
            <a:r>
              <a:rPr lang="fr-FR" b="1" dirty="0"/>
              <a:t>Configuration </a:t>
            </a:r>
            <a:r>
              <a:rPr lang="fr-FR" b="1" dirty="0" err="1"/>
              <a:t>jupyter</a:t>
            </a:r>
            <a:r>
              <a:rPr lang="fr-FR" b="1" dirty="0"/>
              <a:t> </a:t>
            </a:r>
            <a:r>
              <a:rPr lang="fr-FR" b="1" dirty="0" err="1"/>
              <a:t>lab</a:t>
            </a:r>
            <a:r>
              <a:rPr lang="fr-FR" b="1" dirty="0"/>
              <a:t> server</a:t>
            </a:r>
          </a:p>
          <a:p>
            <a:r>
              <a:rPr lang="fr-FR" sz="1400" dirty="0">
                <a:hlinkClick r:id="rId5"/>
              </a:rPr>
              <a:t>https://docs.aws.amazon.com/dlami/latest/devguide/setup-jupyter-config.html</a:t>
            </a:r>
            <a:r>
              <a:rPr lang="fr-FR" sz="1400" dirty="0"/>
              <a:t> </a:t>
            </a:r>
          </a:p>
          <a:p>
            <a:endParaRPr lang="fr-FR" sz="1400" dirty="0"/>
          </a:p>
          <a:p>
            <a:pPr marL="107941" indent="0">
              <a:buNone/>
            </a:pPr>
            <a:endParaRPr lang="fr-FR" dirty="0"/>
          </a:p>
          <a:p>
            <a:endParaRPr lang="fr-FR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83737A-CE7E-40D3-0833-EBBF8881CC0E}"/>
              </a:ext>
            </a:extLst>
          </p:cNvPr>
          <p:cNvGrpSpPr/>
          <p:nvPr/>
        </p:nvGrpSpPr>
        <p:grpSpPr>
          <a:xfrm>
            <a:off x="589643" y="4449261"/>
            <a:ext cx="3817160" cy="2026191"/>
            <a:chOff x="601417" y="4191511"/>
            <a:chExt cx="3817160" cy="202619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E69D0C-D54F-D7D0-7B7C-233B90BBC348}"/>
                </a:ext>
              </a:extLst>
            </p:cNvPr>
            <p:cNvSpPr/>
            <p:nvPr/>
          </p:nvSpPr>
          <p:spPr>
            <a:xfrm>
              <a:off x="601417" y="4191511"/>
              <a:ext cx="3817160" cy="2026191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87BEF5-A601-6470-EA98-A8E1930E0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94604" y="5544421"/>
              <a:ext cx="1076333" cy="50482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22C438-96E6-F518-D968-2A8D8C233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324" y="5541398"/>
              <a:ext cx="1381135" cy="55245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BB7638-4F17-858F-A82A-089E71A34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15826" y="4932290"/>
              <a:ext cx="1009657" cy="50482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3F1585-8323-8DC2-3BB0-EBC58AC11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3989" y="4912720"/>
              <a:ext cx="990607" cy="5048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DC11DA-E61F-D65A-E99D-65C4B1F82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92807" y="4313657"/>
              <a:ext cx="2076465" cy="51435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5F3F60-D900-1EA1-4A86-60F5F58A9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995382" y="4941296"/>
              <a:ext cx="1009657" cy="47625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30ADE0-07E1-1334-5AFD-0C759BD37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365082" y="5563471"/>
              <a:ext cx="971557" cy="485779"/>
            </a:xfrm>
            <a:prstGeom prst="rect">
              <a:avLst/>
            </a:prstGeom>
          </p:spPr>
        </p:pic>
      </p:grpSp>
      <p:pic>
        <p:nvPicPr>
          <p:cNvPr id="13" name="Graphic 5">
            <a:extLst>
              <a:ext uri="{FF2B5EF4-FFF2-40B4-BE49-F238E27FC236}">
                <a16:creationId xmlns:a16="http://schemas.microsoft.com/office/drawing/2014/main" id="{39BAD188-BDCE-7A90-C380-84B8362DB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711" y="78844"/>
            <a:ext cx="633400" cy="6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70D4838A-8D4E-21F0-EF16-7E08D75E1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9309" y="784456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63F4A4-F211-00D4-38EC-33C39D649F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0059" y="5966390"/>
            <a:ext cx="2247916" cy="5619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7DCF4B-54E8-0306-8F54-211A131606C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45095" y="5132527"/>
            <a:ext cx="1676412" cy="5905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83857D-74AF-14DB-57F8-18DDB641BDB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72383" y="3907851"/>
            <a:ext cx="1952639" cy="5143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E77946-8A8C-6243-A613-158E18A4E7E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05414" y="4521524"/>
            <a:ext cx="1019183" cy="5048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3935C5-81FD-0DE7-9B3C-97047D4A60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87562" y="4539084"/>
            <a:ext cx="1028708" cy="49530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7EBFC9-1AE9-B96F-CD68-D77EDE5212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34021" y="1363925"/>
            <a:ext cx="1123958" cy="914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38EEBD8-DF37-34CA-C66D-BDF88DA73F0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50680" y="2395210"/>
            <a:ext cx="2074538" cy="526375"/>
          </a:xfrm>
          <a:prstGeom prst="rect">
            <a:avLst/>
          </a:prstGeom>
        </p:spPr>
      </p:pic>
      <p:sp>
        <p:nvSpPr>
          <p:cNvPr id="33" name="Google Shape;32;g11703ab62e4_0_2001">
            <a:extLst>
              <a:ext uri="{FF2B5EF4-FFF2-40B4-BE49-F238E27FC236}">
                <a16:creationId xmlns:a16="http://schemas.microsoft.com/office/drawing/2014/main" id="{AD2D3AD6-6A66-0D29-4A57-A18214529A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392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6F22E9-B4C0-BAE4-0F0D-0F60DB766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EC2 – </a:t>
            </a:r>
            <a:r>
              <a:rPr lang="fr-FR" dirty="0" err="1"/>
              <a:t>pré-configurés</a:t>
            </a:r>
            <a:r>
              <a:rPr lang="fr-FR" dirty="0"/>
              <a:t> sont plus chers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B852AE-4AF9-7A1C-5AE5-59EA7AFF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110" y="4986767"/>
            <a:ext cx="6839000" cy="1543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C2CCAD-76ED-0095-70F4-F16C656E2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399" y="1707134"/>
            <a:ext cx="3952904" cy="2714645"/>
          </a:xfrm>
          <a:prstGeom prst="rect">
            <a:avLst/>
          </a:prstGeom>
        </p:spPr>
      </p:pic>
      <p:pic>
        <p:nvPicPr>
          <p:cNvPr id="7" name="Graphic 5">
            <a:extLst>
              <a:ext uri="{FF2B5EF4-FFF2-40B4-BE49-F238E27FC236}">
                <a16:creationId xmlns:a16="http://schemas.microsoft.com/office/drawing/2014/main" id="{980170DD-BD9F-A008-3851-9651AA0A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258" y="113866"/>
            <a:ext cx="670589" cy="67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90321042-FCD2-98A6-08F7-DAEBCDC8B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9309" y="829169"/>
            <a:ext cx="22685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Elastic Compute Cloud (Amazon EC2)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0BC807-574F-B04B-FB3B-449BFDA7B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8" y="1821296"/>
            <a:ext cx="5797769" cy="2232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0059A8-4C29-72E3-C6D8-351F414A41BD}"/>
              </a:ext>
            </a:extLst>
          </p:cNvPr>
          <p:cNvSpPr txBox="1"/>
          <p:nvPr/>
        </p:nvSpPr>
        <p:spPr>
          <a:xfrm>
            <a:off x="950017" y="4192807"/>
            <a:ext cx="4780476" cy="2540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051" dirty="0"/>
              <a:t>https://docs.aws.amazon.com/dlami/latest/devguide/setup-jupyter-config.html</a:t>
            </a:r>
          </a:p>
        </p:txBody>
      </p:sp>
      <p:sp>
        <p:nvSpPr>
          <p:cNvPr id="13" name="Google Shape;32;g11703ab62e4_0_2001">
            <a:extLst>
              <a:ext uri="{FF2B5EF4-FFF2-40B4-BE49-F238E27FC236}">
                <a16:creationId xmlns:a16="http://schemas.microsoft.com/office/drawing/2014/main" id="{2877E81E-872F-E7AC-C95E-26321903C5C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0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4D5C-DF73-5D02-2638-111F1AF0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Amazon EMR (Amazon </a:t>
            </a:r>
            <a:r>
              <a:rPr lang="fr-FR" dirty="0" err="1"/>
              <a:t>Elastic</a:t>
            </a:r>
            <a:r>
              <a:rPr lang="fr-FR" dirty="0"/>
              <a:t> MapReduce)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AE569-88F8-81C0-D1EF-2F900441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3" y="992002"/>
            <a:ext cx="5181261" cy="5225700"/>
          </a:xfrm>
        </p:spPr>
        <p:txBody>
          <a:bodyPr>
            <a:normAutofit/>
          </a:bodyPr>
          <a:lstStyle/>
          <a:p>
            <a:pPr marL="107941" lvl="0" indent="0">
              <a:buNone/>
            </a:pPr>
            <a:r>
              <a:rPr lang="fr-FR" dirty="0"/>
              <a:t>Clusters de machines EC2, gérés par Amazon</a:t>
            </a:r>
          </a:p>
          <a:p>
            <a:pPr lvl="0"/>
            <a:r>
              <a:rPr lang="fr-FR" dirty="0"/>
              <a:t>avec Hadoop </a:t>
            </a:r>
            <a:r>
              <a:rPr lang="fr-FR" dirty="0" err="1"/>
              <a:t>pre-installés</a:t>
            </a:r>
            <a:r>
              <a:rPr lang="fr-FR" dirty="0"/>
              <a:t> </a:t>
            </a:r>
          </a:p>
          <a:p>
            <a:pPr lvl="0"/>
            <a:r>
              <a:rPr lang="fr-FR" dirty="0"/>
              <a:t>Simplifie la création de clusters </a:t>
            </a:r>
          </a:p>
          <a:p>
            <a:r>
              <a:rPr lang="fr-FR" dirty="0"/>
              <a:t>Met à disposition des serveurs de calcul sur mesure avec les environnements déjà installés. (Hadoop, Spark, YARN...)</a:t>
            </a:r>
          </a:p>
          <a:p>
            <a:r>
              <a:rPr lang="fr-FR" dirty="0"/>
              <a:t>Possibilité d’ajouter un </a:t>
            </a:r>
            <a:r>
              <a:rPr lang="fr-FR" dirty="0" err="1"/>
              <a:t>bootstrap</a:t>
            </a:r>
            <a:r>
              <a:rPr lang="fr-FR" dirty="0"/>
              <a:t> au démarrage pour installer les librairies nécessaires au script.</a:t>
            </a:r>
          </a:p>
          <a:p>
            <a:endParaRPr lang="fr-FR" dirty="0"/>
          </a:p>
          <a:p>
            <a:r>
              <a:rPr lang="fr-FR" sz="1100" dirty="0">
                <a:hlinkClick r:id="rId2"/>
              </a:rPr>
              <a:t>https://medium.com/analytics-vidhya/how-to-create-a-hadoop-cluster-for-free-in-aws-cloud-a95154980b11</a:t>
            </a:r>
            <a:endParaRPr lang="fr-FR" sz="1100" dirty="0"/>
          </a:p>
          <a:p>
            <a:endParaRPr lang="fr-FR" dirty="0"/>
          </a:p>
          <a:p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7B033-E45F-F431-A57F-79C4F6B1842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41" indent="0">
              <a:buNone/>
            </a:pPr>
            <a:r>
              <a:rPr lang="fr-FR" sz="1400" dirty="0"/>
              <a:t>https://console.aws.amazon.com/elasticmapreduce/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ABC95-39EC-E33D-384F-CAFE097BF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99" y="1347978"/>
            <a:ext cx="5468113" cy="2453456"/>
          </a:xfrm>
          <a:prstGeom prst="rect">
            <a:avLst/>
          </a:prstGeom>
        </p:spPr>
      </p:pic>
      <p:pic>
        <p:nvPicPr>
          <p:cNvPr id="6" name="Graphic 22">
            <a:extLst>
              <a:ext uri="{FF2B5EF4-FFF2-40B4-BE49-F238E27FC236}">
                <a16:creationId xmlns:a16="http://schemas.microsoft.com/office/drawing/2014/main" id="{84608960-AE58-092C-286B-2C4E85174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681" y="88207"/>
            <a:ext cx="635238" cy="63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EC2556E8-0B1A-1708-D98C-4DDFE8BF6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2857" y="763385"/>
            <a:ext cx="22923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EMR</a:t>
            </a:r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3D2C8409-E99C-4BA1-BA18-6246730BD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321" y="231574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5891C0-1F36-EEA2-53DD-21F950A6C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8824" y="3983374"/>
            <a:ext cx="6533074" cy="2676704"/>
          </a:xfrm>
          <a:prstGeom prst="rect">
            <a:avLst/>
          </a:prstGeom>
        </p:spPr>
      </p:pic>
      <p:sp>
        <p:nvSpPr>
          <p:cNvPr id="11" name="Google Shape;32;g11703ab62e4_0_2001">
            <a:extLst>
              <a:ext uri="{FF2B5EF4-FFF2-40B4-BE49-F238E27FC236}">
                <a16:creationId xmlns:a16="http://schemas.microsoft.com/office/drawing/2014/main" id="{77C202C8-8DF3-779E-85C9-BBE1752C8DD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18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5729F8-F5FD-3C9A-63B9-59E170D87DC8}"/>
              </a:ext>
            </a:extLst>
          </p:cNvPr>
          <p:cNvSpPr/>
          <p:nvPr/>
        </p:nvSpPr>
        <p:spPr>
          <a:xfrm>
            <a:off x="700101" y="5639823"/>
            <a:ext cx="2405177" cy="75811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EB03E9-5A0F-F658-5B58-C8451295E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892" y="5770698"/>
            <a:ext cx="2219341" cy="5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12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04D2D67-3A9B-D9B7-2146-957034CFC4DF}"/>
              </a:ext>
            </a:extLst>
          </p:cNvPr>
          <p:cNvSpPr/>
          <p:nvPr/>
        </p:nvSpPr>
        <p:spPr>
          <a:xfrm>
            <a:off x="163597" y="5455714"/>
            <a:ext cx="3573388" cy="120283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068E97C-3DCF-A183-13BF-57E357C4D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492" y="2224178"/>
            <a:ext cx="8326221" cy="37369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BA42BC-E77F-6BF1-5079-D219306FE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Amazon </a:t>
            </a:r>
            <a:r>
              <a:rPr lang="fr-FR" dirty="0" err="1"/>
              <a:t>Sagemaker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81C9B-4F86-5EC7-7FF9-B1FAB7220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4" y="992002"/>
            <a:ext cx="3573389" cy="5225700"/>
          </a:xfrm>
        </p:spPr>
        <p:txBody>
          <a:bodyPr/>
          <a:lstStyle/>
          <a:p>
            <a:pPr marL="107941" indent="0">
              <a:buNone/>
            </a:pPr>
            <a:r>
              <a:rPr lang="fr-FR" dirty="0"/>
              <a:t>Service AWS dédié à la data science, outils pour faciliter :</a:t>
            </a:r>
          </a:p>
          <a:p>
            <a:pPr>
              <a:spcBef>
                <a:spcPts val="800"/>
              </a:spcBef>
            </a:pPr>
            <a:r>
              <a:rPr lang="fr-FR" dirty="0"/>
              <a:t>Préparation de données</a:t>
            </a:r>
          </a:p>
          <a:p>
            <a:pPr>
              <a:spcBef>
                <a:spcPts val="800"/>
              </a:spcBef>
            </a:pPr>
            <a:r>
              <a:rPr lang="fr-FR" dirty="0"/>
              <a:t>Développement en Jupyter Notebooks </a:t>
            </a:r>
          </a:p>
          <a:p>
            <a:pPr lvl="1">
              <a:spcBef>
                <a:spcPts val="800"/>
              </a:spcBef>
            </a:pPr>
            <a:r>
              <a:rPr lang="fr-FR" dirty="0"/>
              <a:t>environnements </a:t>
            </a:r>
            <a:r>
              <a:rPr lang="fr-FR" dirty="0" err="1"/>
              <a:t>conda</a:t>
            </a:r>
            <a:r>
              <a:rPr lang="fr-FR" dirty="0"/>
              <a:t> préconfigurés</a:t>
            </a:r>
          </a:p>
          <a:p>
            <a:pPr>
              <a:spcBef>
                <a:spcPts val="800"/>
              </a:spcBef>
            </a:pPr>
            <a:r>
              <a:rPr lang="fr-FR" dirty="0"/>
              <a:t>Entrainement sur clusters EMR instantanées</a:t>
            </a:r>
          </a:p>
          <a:p>
            <a:pPr>
              <a:spcBef>
                <a:spcPts val="800"/>
              </a:spcBef>
            </a:pPr>
            <a:r>
              <a:rPr lang="fr-FR" dirty="0"/>
              <a:t>Déploiement en production</a:t>
            </a:r>
          </a:p>
          <a:p>
            <a:pPr>
              <a:spcBef>
                <a:spcPts val="800"/>
              </a:spcBef>
            </a:pPr>
            <a:r>
              <a:rPr lang="fr-FR" dirty="0"/>
              <a:t>Monitoring (Logs)</a:t>
            </a:r>
          </a:p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55F40-BBDD-0D88-85DD-FC179E6C51B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76328" y="992002"/>
            <a:ext cx="7099975" cy="5312100"/>
          </a:xfrm>
        </p:spPr>
        <p:txBody>
          <a:bodyPr/>
          <a:lstStyle/>
          <a:p>
            <a:r>
              <a:rPr lang="fr-FR" sz="1400" dirty="0">
                <a:hlinkClick r:id="rId3"/>
              </a:rPr>
              <a:t>https://aws.amazon.com/blogs/machine-learning/perform-interactive-data-engineering-and-data-science-workflows-from-amazon-sagemaker-studio-notebooks/</a:t>
            </a:r>
            <a:r>
              <a:rPr lang="fr-FR" sz="1400" dirty="0"/>
              <a:t> </a:t>
            </a:r>
          </a:p>
          <a:p>
            <a:r>
              <a:rPr lang="fr-FR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https://aws.amazon.com/blogs/machine-learning/build-amazon-sagemaker-notebooks-backed-by-spark-in-amazon-emr/</a:t>
            </a:r>
            <a:endParaRPr lang="fr-FR" sz="1400" dirty="0"/>
          </a:p>
          <a:p>
            <a:endParaRPr lang="fr-F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54B29F-4307-F774-F9A3-763BDCC95669}"/>
              </a:ext>
            </a:extLst>
          </p:cNvPr>
          <p:cNvGrpSpPr/>
          <p:nvPr/>
        </p:nvGrpSpPr>
        <p:grpSpPr>
          <a:xfrm>
            <a:off x="10116346" y="34399"/>
            <a:ext cx="2029367" cy="957603"/>
            <a:chOff x="9102725" y="1184275"/>
            <a:chExt cx="2201863" cy="1038999"/>
          </a:xfrm>
        </p:grpSpPr>
        <p:pic>
          <p:nvPicPr>
            <p:cNvPr id="12" name="Graphic 22">
              <a:extLst>
                <a:ext uri="{FF2B5EF4-FFF2-40B4-BE49-F238E27FC236}">
                  <a16:creationId xmlns:a16="http://schemas.microsoft.com/office/drawing/2014/main" id="{9994A062-4895-EA6C-2181-D088A250EF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7100" y="118427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5">
              <a:extLst>
                <a:ext uri="{FF2B5EF4-FFF2-40B4-BE49-F238E27FC236}">
                  <a16:creationId xmlns:a16="http://schemas.microsoft.com/office/drawing/2014/main" id="{BFF7550E-A246-B76E-109B-8AF20F00A9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2725" y="1946275"/>
              <a:ext cx="22018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SageMaker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0B1B6FE-8A68-6BA7-BF3A-420AEEB296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395" y="6114950"/>
            <a:ext cx="2009791" cy="485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026D8C-A9E9-4AB0-ACA5-C5EFAB9CBB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541" y="5514202"/>
            <a:ext cx="3419500" cy="542929"/>
          </a:xfrm>
          <a:prstGeom prst="rect">
            <a:avLst/>
          </a:prstGeom>
        </p:spPr>
      </p:pic>
      <p:sp>
        <p:nvSpPr>
          <p:cNvPr id="14" name="Google Shape;32;g11703ab62e4_0_2001">
            <a:extLst>
              <a:ext uri="{FF2B5EF4-FFF2-40B4-BE49-F238E27FC236}">
                <a16:creationId xmlns:a16="http://schemas.microsoft.com/office/drawing/2014/main" id="{D45C34DE-CAEC-1F3B-4EE6-617CC8DECC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1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2189D3-5871-4267-E044-3E4EAAB9D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23F5A70-970A-49DA-85E3-D03670941B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/>
            <a:r>
              <a:rPr lang="fr-FR" dirty="0"/>
              <a:t>Déployez un modèle dans le cloud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9B66DA-3597-C53C-2842-B82929E12CF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334173" y="965602"/>
            <a:ext cx="5503824" cy="4926900"/>
          </a:xfrm>
        </p:spPr>
        <p:txBody>
          <a:bodyPr>
            <a:normAutofit/>
          </a:bodyPr>
          <a:lstStyle/>
          <a:p>
            <a:r>
              <a:rPr lang="fr-FR" sz="2800" dirty="0"/>
              <a:t>Problématique</a:t>
            </a:r>
          </a:p>
          <a:p>
            <a:r>
              <a:rPr lang="fr-FR" sz="2800" dirty="0"/>
              <a:t>Big data et les outils</a:t>
            </a:r>
          </a:p>
          <a:p>
            <a:r>
              <a:rPr lang="fr-FR" sz="2800" dirty="0"/>
              <a:t>Infrastructure pour la traitement</a:t>
            </a:r>
          </a:p>
          <a:p>
            <a:r>
              <a:rPr lang="fr-FR" sz="2800" dirty="0"/>
              <a:t>La chaîne de traitement</a:t>
            </a:r>
          </a:p>
          <a:p>
            <a:r>
              <a:rPr lang="fr-FR" sz="2800" dirty="0"/>
              <a:t>Conclusion et perspectives</a:t>
            </a:r>
          </a:p>
          <a:p>
            <a:endParaRPr lang="fr-FR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161CCD-6569-F9B8-DBE3-7ADBE1FF9DD3}"/>
              </a:ext>
            </a:extLst>
          </p:cNvPr>
          <p:cNvGrpSpPr/>
          <p:nvPr/>
        </p:nvGrpSpPr>
        <p:grpSpPr>
          <a:xfrm>
            <a:off x="9935508" y="4726240"/>
            <a:ext cx="1688015" cy="1688015"/>
            <a:chOff x="7767984" y="-732450"/>
            <a:chExt cx="2900016" cy="2900016"/>
          </a:xfrm>
        </p:grpSpPr>
        <p:pic>
          <p:nvPicPr>
            <p:cNvPr id="7" name="Graphic 6" descr="Cloud with solid fill">
              <a:extLst>
                <a:ext uri="{FF2B5EF4-FFF2-40B4-BE49-F238E27FC236}">
                  <a16:creationId xmlns:a16="http://schemas.microsoft.com/office/drawing/2014/main" id="{B817274A-607B-DB6B-FD62-F5D656AFC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67984" y="-732450"/>
              <a:ext cx="2900016" cy="290001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5ED811-82E1-8911-64A8-7EDD273B6D2B}"/>
                </a:ext>
              </a:extLst>
            </p:cNvPr>
            <p:cNvGrpSpPr/>
            <p:nvPr/>
          </p:nvGrpSpPr>
          <p:grpSpPr>
            <a:xfrm>
              <a:off x="8153492" y="-167533"/>
              <a:ext cx="2011328" cy="1439090"/>
              <a:chOff x="9889727" y="-256135"/>
              <a:chExt cx="2348067" cy="158597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3D01541D-5381-3889-863A-B7BB45F4D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39565" y="-256135"/>
                <a:ext cx="1448391" cy="144839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D42CCB-E1A7-7041-52AE-7BF071776919}"/>
                  </a:ext>
                </a:extLst>
              </p:cNvPr>
              <p:cNvSpPr txBox="1"/>
              <p:nvPr/>
            </p:nvSpPr>
            <p:spPr>
              <a:xfrm>
                <a:off x="9889727" y="888892"/>
                <a:ext cx="2348067" cy="4409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2000" b="1" dirty="0">
                    <a:solidFill>
                      <a:schemeClr val="accent1"/>
                    </a:solidFill>
                    <a:latin typeface="Biome" panose="020B0502040204020203" pitchFamily="34" charset="0"/>
                    <a:ea typeface="Nirmala Text" panose="020B0502040204020203" pitchFamily="34" charset="0"/>
                    <a:cs typeface="Biome" panose="020B0502040204020203" pitchFamily="34" charset="0"/>
                  </a:rPr>
                  <a:t>Fruits!</a:t>
                </a:r>
              </a:p>
            </p:txBody>
          </p:sp>
        </p:grpSp>
      </p:grpSp>
      <p:sp>
        <p:nvSpPr>
          <p:cNvPr id="11" name="Google Shape;32;g11703ab62e4_0_2001">
            <a:extLst>
              <a:ext uri="{FF2B5EF4-FFF2-40B4-BE49-F238E27FC236}">
                <a16:creationId xmlns:a16="http://schemas.microsoft.com/office/drawing/2014/main" id="{3ECE1365-12ED-CB1B-EB6A-C7E42177F24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1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F5AC-B98A-6BBC-C50B-7664EF53B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Etapes dans la création de l’environnement (</a:t>
            </a:r>
            <a:r>
              <a:rPr lang="fr-FR" dirty="0" err="1"/>
              <a:t>Sagemaker</a:t>
            </a:r>
            <a:r>
              <a:rPr lang="fr-FR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7D471-1C3F-A023-0EDC-0952C3B92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3" y="992002"/>
            <a:ext cx="5009428" cy="522570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Création d’un </a:t>
            </a:r>
            <a:r>
              <a:rPr lang="fr-FR" b="1" dirty="0"/>
              <a:t>rôle IAM et utilisateur avec </a:t>
            </a:r>
            <a:r>
              <a:rPr lang="fr-FR" dirty="0"/>
              <a:t>la </a:t>
            </a:r>
            <a:r>
              <a:rPr lang="fr-FR" b="1" dirty="0"/>
              <a:t>stratégie</a:t>
            </a:r>
            <a:r>
              <a:rPr lang="fr-FR" dirty="0"/>
              <a:t> « </a:t>
            </a:r>
            <a:r>
              <a:rPr lang="fr-FR" dirty="0" err="1"/>
              <a:t>AmazonSageMakerFullAccess</a:t>
            </a:r>
            <a:r>
              <a:rPr lang="fr-FR" dirty="0"/>
              <a:t> »</a:t>
            </a:r>
          </a:p>
          <a:p>
            <a:r>
              <a:rPr lang="fr-FR" dirty="0"/>
              <a:t>Création d’un </a:t>
            </a:r>
            <a:r>
              <a:rPr lang="fr-FR" b="1" dirty="0"/>
              <a:t>rôle de service </a:t>
            </a:r>
            <a:r>
              <a:rPr lang="fr-FR" dirty="0"/>
              <a:t>pour créer </a:t>
            </a:r>
            <a:r>
              <a:rPr lang="fr-FR" dirty="0" err="1"/>
              <a:t>SageMaker</a:t>
            </a:r>
            <a:r>
              <a:rPr lang="fr-FR" dirty="0"/>
              <a:t> Notebook instance</a:t>
            </a:r>
          </a:p>
          <a:p>
            <a:pPr lvl="1"/>
            <a:r>
              <a:rPr lang="fr-FR" dirty="0"/>
              <a:t>(sinon - il faut donner vos clés au service – risque de fuit de vos clés)</a:t>
            </a:r>
          </a:p>
          <a:p>
            <a:r>
              <a:rPr lang="fr-FR" dirty="0"/>
              <a:t>Création d’un </a:t>
            </a:r>
            <a:r>
              <a:rPr lang="fr-FR" b="1" dirty="0" err="1"/>
              <a:t>bucket</a:t>
            </a:r>
            <a:r>
              <a:rPr lang="fr-FR" b="1" dirty="0"/>
              <a:t> S3</a:t>
            </a:r>
          </a:p>
          <a:p>
            <a:r>
              <a:rPr lang="fr-FR" dirty="0"/>
              <a:t>Création </a:t>
            </a:r>
            <a:r>
              <a:rPr lang="fr-FR" b="1" dirty="0"/>
              <a:t>instance notebook Jupyter</a:t>
            </a:r>
            <a:r>
              <a:rPr lang="fr-FR" dirty="0"/>
              <a:t> - </a:t>
            </a:r>
            <a:r>
              <a:rPr lang="fr-FR" dirty="0" err="1"/>
              <a:t>Sagemaker</a:t>
            </a:r>
            <a:r>
              <a:rPr lang="fr-FR" dirty="0"/>
              <a:t> avec </a:t>
            </a:r>
            <a:r>
              <a:rPr lang="fr-FR" b="1" dirty="0"/>
              <a:t>rôle de service</a:t>
            </a:r>
          </a:p>
          <a:p>
            <a:r>
              <a:rPr lang="fr-FR" dirty="0"/>
              <a:t>Clone du dossier git</a:t>
            </a:r>
          </a:p>
          <a:p>
            <a:r>
              <a:rPr lang="fr-FR" dirty="0"/>
              <a:t>Créer un nouveau </a:t>
            </a:r>
            <a:r>
              <a:rPr lang="fr-FR" dirty="0" err="1"/>
              <a:t>jupyter</a:t>
            </a:r>
            <a:r>
              <a:rPr lang="fr-FR" dirty="0"/>
              <a:t> notebook</a:t>
            </a:r>
          </a:p>
          <a:p>
            <a:r>
              <a:rPr lang="fr-FR" dirty="0"/>
              <a:t>Choisir </a:t>
            </a:r>
            <a:r>
              <a:rPr lang="fr-FR" dirty="0" err="1"/>
              <a:t>conda</a:t>
            </a:r>
            <a:r>
              <a:rPr lang="fr-FR" dirty="0"/>
              <a:t> environnement </a:t>
            </a:r>
            <a:r>
              <a:rPr lang="fr-FR" dirty="0" err="1"/>
              <a:t>pré-installé</a:t>
            </a:r>
            <a:endParaRPr lang="fr-FR" dirty="0"/>
          </a:p>
          <a:p>
            <a:pPr lvl="1"/>
            <a:r>
              <a:rPr lang="fr-FR" dirty="0" err="1"/>
              <a:t>co</a:t>
            </a:r>
            <a:endParaRPr lang="fr-FR" dirty="0"/>
          </a:p>
          <a:p>
            <a:endParaRPr lang="fr-FR" dirty="0"/>
          </a:p>
          <a:p>
            <a:pPr marL="107941" indent="0">
              <a:buNone/>
            </a:pPr>
            <a:r>
              <a:rPr lang="fr-FR" b="1" dirty="0"/>
              <a:t>Notebook Instance</a:t>
            </a:r>
            <a:r>
              <a:rPr lang="fr-FR" dirty="0"/>
              <a:t> en </a:t>
            </a:r>
            <a:r>
              <a:rPr lang="fr-FR" dirty="0" err="1"/>
              <a:t>Sagemaker</a:t>
            </a:r>
            <a:endParaRPr lang="fr-FR" dirty="0"/>
          </a:p>
          <a:p>
            <a:r>
              <a:rPr lang="fr-FR" dirty="0"/>
              <a:t>Facile d’arrêter la machine, changer puissance du CPU, puis redémarrer </a:t>
            </a:r>
          </a:p>
          <a:p>
            <a:pPr marL="107941" indent="0">
              <a:buNone/>
            </a:pPr>
            <a:endParaRPr lang="fr-F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6D1DE4B-6EC5-B20F-4E7E-526A7E2779C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1541CF-3D23-BF4A-CD29-2B07D2F6283E}"/>
              </a:ext>
            </a:extLst>
          </p:cNvPr>
          <p:cNvGrpSpPr/>
          <p:nvPr/>
        </p:nvGrpSpPr>
        <p:grpSpPr>
          <a:xfrm>
            <a:off x="10116346" y="34399"/>
            <a:ext cx="2029367" cy="957603"/>
            <a:chOff x="9102725" y="1184275"/>
            <a:chExt cx="2201863" cy="1038999"/>
          </a:xfrm>
        </p:grpSpPr>
        <p:pic>
          <p:nvPicPr>
            <p:cNvPr id="6" name="Graphic 22">
              <a:extLst>
                <a:ext uri="{FF2B5EF4-FFF2-40B4-BE49-F238E27FC236}">
                  <a16:creationId xmlns:a16="http://schemas.microsoft.com/office/drawing/2014/main" id="{434A4611-F5DD-B553-1F04-11E34D1B0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7100" y="1184275"/>
              <a:ext cx="762000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5">
              <a:extLst>
                <a:ext uri="{FF2B5EF4-FFF2-40B4-BE49-F238E27FC236}">
                  <a16:creationId xmlns:a16="http://schemas.microsoft.com/office/drawing/2014/main" id="{1873EC25-E55B-0BFA-A2EA-9886D841A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2725" y="1946275"/>
              <a:ext cx="220186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200" dirty="0">
                  <a:latin typeface="Arial" panose="020B0604020202020204" pitchFamily="34" charset="0"/>
                  <a:ea typeface="Amazon Ember" panose="020B0603020204020204" pitchFamily="34" charset="0"/>
                  <a:cs typeface="Arial" panose="020B0604020202020204" pitchFamily="34" charset="0"/>
                </a:rPr>
                <a:t>Amazon SageMaker</a:t>
              </a:r>
            </a:p>
          </p:txBody>
        </p:sp>
      </p:grp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2BE976-7B53-CBF6-C4E9-0C290961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440" y="4915881"/>
            <a:ext cx="6330499" cy="1497037"/>
          </a:xfrm>
          <a:prstGeom prst="rect">
            <a:avLst/>
          </a:prstGeom>
        </p:spPr>
      </p:pic>
      <p:sp>
        <p:nvSpPr>
          <p:cNvPr id="9" name="Google Shape;32;g11703ab62e4_0_2001">
            <a:extLst>
              <a:ext uri="{FF2B5EF4-FFF2-40B4-BE49-F238E27FC236}">
                <a16:creationId xmlns:a16="http://schemas.microsoft.com/office/drawing/2014/main" id="{BA257C6E-4B67-59FA-C366-11657FD621E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20</a:t>
            </a:fld>
            <a:endParaRPr lang="en-US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076977-9061-F22E-9FD9-075AF2034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43" y="992002"/>
            <a:ext cx="5897017" cy="377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62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E701-B398-8498-56FB-1349119F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Amazon </a:t>
            </a:r>
            <a:r>
              <a:rPr lang="fr-FR" dirty="0" err="1"/>
              <a:t>Billing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112F2-4B16-7752-9230-3AD114059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Coûts EC2</a:t>
            </a:r>
            <a:r>
              <a:rPr lang="fr-FR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3284E-4CD1-A4EA-F16E-D5C9403C003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Coûts </a:t>
            </a:r>
            <a:r>
              <a:rPr lang="fr-FR" b="1" dirty="0" err="1"/>
              <a:t>Sagemaker</a:t>
            </a:r>
            <a:endParaRPr lang="fr-FR" b="1" dirty="0"/>
          </a:p>
        </p:txBody>
      </p:sp>
      <p:pic>
        <p:nvPicPr>
          <p:cNvPr id="5" name="Graphic 17">
            <a:extLst>
              <a:ext uri="{FF2B5EF4-FFF2-40B4-BE49-F238E27FC236}">
                <a16:creationId xmlns:a16="http://schemas.microsoft.com/office/drawing/2014/main" id="{528B609E-1936-C2D3-25C7-A877C0487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579" y="48267"/>
            <a:ext cx="652590" cy="652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C225F76E-7F2A-4286-0045-B5A6492D4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932" y="811854"/>
            <a:ext cx="22923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Cost &amp;</a:t>
            </a:r>
            <a:b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Usage Report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74BF00-2492-8771-0C77-8B7FDBAA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07" y="5546192"/>
            <a:ext cx="3733827" cy="561979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B09F5E-6BA8-3690-3145-46406C8C0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6" y="1954583"/>
            <a:ext cx="5421548" cy="1766265"/>
          </a:xfrm>
          <a:prstGeom prst="rect">
            <a:avLst/>
          </a:prstGeom>
        </p:spPr>
      </p:pic>
      <p:pic>
        <p:nvPicPr>
          <p:cNvPr id="11" name="Picture 10" descr="Table&#10;&#10;Description automatically generated with medium confidence">
            <a:extLst>
              <a:ext uri="{FF2B5EF4-FFF2-40B4-BE49-F238E27FC236}">
                <a16:creationId xmlns:a16="http://schemas.microsoft.com/office/drawing/2014/main" id="{C6E4A74A-7B26-053B-15A6-416C033BB5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35" y="1848686"/>
            <a:ext cx="5582630" cy="2734925"/>
          </a:xfrm>
          <a:prstGeom prst="rect">
            <a:avLst/>
          </a:prstGeom>
        </p:spPr>
      </p:pic>
      <p:sp>
        <p:nvSpPr>
          <p:cNvPr id="12" name="Google Shape;32;g11703ab62e4_0_2001">
            <a:extLst>
              <a:ext uri="{FF2B5EF4-FFF2-40B4-BE49-F238E27FC236}">
                <a16:creationId xmlns:a16="http://schemas.microsoft.com/office/drawing/2014/main" id="{A556F403-7634-234C-C28A-4406C473A9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989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6EDFB-24AC-8723-C37F-5CB91F94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4. La chaine de traitement </a:t>
            </a:r>
            <a:r>
              <a:rPr lang="fr-FR" dirty="0" err="1"/>
              <a:t>PySpark</a:t>
            </a:r>
            <a:r>
              <a:rPr lang="fr-FR" dirty="0"/>
              <a:t> / S3</a:t>
            </a:r>
          </a:p>
        </p:txBody>
      </p:sp>
      <p:sp>
        <p:nvSpPr>
          <p:cNvPr id="4" name="Google Shape;32;g11703ab62e4_0_2001">
            <a:extLst>
              <a:ext uri="{FF2B5EF4-FFF2-40B4-BE49-F238E27FC236}">
                <a16:creationId xmlns:a16="http://schemas.microsoft.com/office/drawing/2014/main" id="{54215718-FC25-023D-2681-FA82143CDD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53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6D2E25-364F-E21A-25B5-894AD20BF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étapes à mettre en place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014C38-DE42-56D7-319B-16EF6052A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41" indent="0">
              <a:spcBef>
                <a:spcPts val="1200"/>
              </a:spcBef>
              <a:buNone/>
            </a:pPr>
            <a:r>
              <a:rPr lang="fr-FR" dirty="0"/>
              <a:t>Stockage des données à traiter dans S3 ( images ). </a:t>
            </a:r>
          </a:p>
          <a:p>
            <a:pPr>
              <a:spcBef>
                <a:spcPts val="1200"/>
              </a:spcBef>
            </a:pPr>
            <a:r>
              <a:rPr lang="fr-FR" dirty="0"/>
              <a:t>Chargement d’images dans S3 (à partir de </a:t>
            </a:r>
            <a:r>
              <a:rPr lang="fr-FR" dirty="0" err="1"/>
              <a:t>Github</a:t>
            </a:r>
            <a:r>
              <a:rPr lang="fr-FR" dirty="0"/>
              <a:t> (ou transfert local via AWS CLI)</a:t>
            </a:r>
          </a:p>
          <a:p>
            <a:pPr>
              <a:spcBef>
                <a:spcPts val="1200"/>
              </a:spcBef>
            </a:pPr>
            <a:endParaRPr lang="fr-FR" dirty="0"/>
          </a:p>
          <a:p>
            <a:pPr>
              <a:spcBef>
                <a:spcPts val="1200"/>
              </a:spcBef>
            </a:pPr>
            <a:r>
              <a:rPr lang="fr-FR" dirty="0"/>
              <a:t>Créer une session Spark</a:t>
            </a:r>
          </a:p>
          <a:p>
            <a:pPr>
              <a:spcBef>
                <a:spcPts val="1200"/>
              </a:spcBef>
            </a:pPr>
            <a:endParaRPr lang="fr-FR" dirty="0"/>
          </a:p>
          <a:p>
            <a:pPr marL="107941" indent="0">
              <a:spcBef>
                <a:spcPts val="1200"/>
              </a:spcBef>
              <a:buNone/>
            </a:pPr>
            <a:r>
              <a:rPr lang="fr-FR" dirty="0"/>
              <a:t>Pour chaque image</a:t>
            </a:r>
          </a:p>
          <a:p>
            <a:pPr lvl="0">
              <a:spcBef>
                <a:spcPts val="1200"/>
              </a:spcBef>
            </a:pPr>
            <a:r>
              <a:rPr lang="fr-FR" dirty="0"/>
              <a:t>Charger l’image de S3</a:t>
            </a:r>
          </a:p>
          <a:p>
            <a:pPr lvl="0">
              <a:spcBef>
                <a:spcPts val="1200"/>
              </a:spcBef>
            </a:pPr>
            <a:r>
              <a:rPr lang="fr-FR" dirty="0" err="1"/>
              <a:t>Preprocess</a:t>
            </a:r>
            <a:r>
              <a:rPr lang="fr-FR" dirty="0"/>
              <a:t> l’image </a:t>
            </a:r>
          </a:p>
          <a:p>
            <a:pPr lvl="0">
              <a:spcBef>
                <a:spcPts val="1200"/>
              </a:spcBef>
            </a:pPr>
            <a:r>
              <a:rPr lang="fr-FR" dirty="0"/>
              <a:t>Extraire des </a:t>
            </a:r>
            <a:r>
              <a:rPr lang="fr-FR" dirty="0" err="1"/>
              <a:t>features</a:t>
            </a:r>
            <a:r>
              <a:rPr lang="fr-FR" dirty="0"/>
              <a:t> </a:t>
            </a:r>
          </a:p>
          <a:p>
            <a:pPr>
              <a:spcBef>
                <a:spcPts val="1200"/>
              </a:spcBef>
            </a:pPr>
            <a:endParaRPr lang="fr-FR" dirty="0"/>
          </a:p>
          <a:p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D31CFF-4FCD-6419-B615-26CB8C4460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41" indent="0">
              <a:spcBef>
                <a:spcPts val="1200"/>
              </a:spcBef>
              <a:buNone/>
            </a:pPr>
            <a:r>
              <a:rPr lang="fr-FR" dirty="0"/>
              <a:t>Avec ensemble des images </a:t>
            </a:r>
            <a:r>
              <a:rPr lang="fr-FR" dirty="0" err="1"/>
              <a:t>features</a:t>
            </a:r>
            <a:endParaRPr lang="fr-FR" dirty="0"/>
          </a:p>
          <a:p>
            <a:pPr lvl="0">
              <a:spcBef>
                <a:spcPts val="1200"/>
              </a:spcBef>
            </a:pPr>
            <a:r>
              <a:rPr lang="fr-FR" dirty="0"/>
              <a:t>Reduction des dimensions (PCA)</a:t>
            </a:r>
          </a:p>
          <a:p>
            <a:pPr lvl="0">
              <a:spcBef>
                <a:spcPts val="1200"/>
              </a:spcBef>
            </a:pPr>
            <a:r>
              <a:rPr lang="fr-FR" dirty="0" err="1"/>
              <a:t>Classify</a:t>
            </a:r>
            <a:r>
              <a:rPr lang="fr-FR" dirty="0"/>
              <a:t> images </a:t>
            </a:r>
            <a:r>
              <a:rPr lang="fr-FR" dirty="0" err="1"/>
              <a:t>with</a:t>
            </a:r>
            <a:r>
              <a:rPr lang="fr-FR" dirty="0"/>
              <a:t> classifier</a:t>
            </a:r>
          </a:p>
          <a:p>
            <a:pPr lvl="0">
              <a:spcBef>
                <a:spcPts val="1200"/>
              </a:spcBef>
            </a:pPr>
            <a:r>
              <a:rPr lang="fr-FR" dirty="0"/>
              <a:t>Envoie les résultats vers S3</a:t>
            </a:r>
          </a:p>
          <a:p>
            <a:pPr>
              <a:spcBef>
                <a:spcPts val="1200"/>
              </a:spcBef>
            </a:pPr>
            <a:endParaRPr lang="fr-FR" dirty="0"/>
          </a:p>
          <a:p>
            <a:pPr marL="107941" indent="0">
              <a:spcBef>
                <a:spcPts val="1200"/>
              </a:spcBef>
              <a:buNone/>
            </a:pPr>
            <a:r>
              <a:rPr lang="fr-FR" dirty="0"/>
              <a:t>Note: L’action show() exécute le pipeline pour visualiser l’effet de chaque transformation pendant </a:t>
            </a:r>
            <a:r>
              <a:rPr lang="fr-FR" dirty="0" err="1"/>
              <a:t>developpement</a:t>
            </a:r>
            <a:endParaRPr lang="fr-FR" dirty="0"/>
          </a:p>
          <a:p>
            <a:endParaRPr lang="fr-FR" dirty="0"/>
          </a:p>
        </p:txBody>
      </p:sp>
      <p:sp>
        <p:nvSpPr>
          <p:cNvPr id="5" name="Google Shape;32;g11703ab62e4_0_2001">
            <a:extLst>
              <a:ext uri="{FF2B5EF4-FFF2-40B4-BE49-F238E27FC236}">
                <a16:creationId xmlns:a16="http://schemas.microsoft.com/office/drawing/2014/main" id="{E6E2C290-5B1D-E76E-275E-A458C3A2EE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974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432E-9E0B-C3C5-05A1-24951EF3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Initialisation du notebook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A675-755D-0FDA-29EF-79222ABB8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dirty="0"/>
              <a:t>Import des librairies </a:t>
            </a:r>
          </a:p>
          <a:p>
            <a:pPr marL="107941" indent="0">
              <a:buNone/>
            </a:pPr>
            <a:r>
              <a:rPr lang="fr-FR" dirty="0"/>
              <a:t> </a:t>
            </a:r>
          </a:p>
          <a:p>
            <a:pPr marL="107941" indent="0">
              <a:buNone/>
            </a:pPr>
            <a:r>
              <a:rPr lang="fr-FR" dirty="0" err="1"/>
              <a:t>Paramêtres</a:t>
            </a:r>
            <a:r>
              <a:rPr lang="fr-FR" dirty="0"/>
              <a:t> utilisateur </a:t>
            </a:r>
          </a:p>
          <a:p>
            <a:r>
              <a:rPr lang="fr-FR" dirty="0"/>
              <a:t>Chemins data / résultats</a:t>
            </a:r>
          </a:p>
          <a:p>
            <a:pPr lvl="1"/>
            <a:r>
              <a:rPr lang="fr-FR" dirty="0"/>
              <a:t>BUCKET</a:t>
            </a:r>
          </a:p>
          <a:p>
            <a:pPr lvl="1"/>
            <a:r>
              <a:rPr lang="fr-FR" dirty="0"/>
              <a:t>FOLDERS</a:t>
            </a:r>
          </a:p>
          <a:p>
            <a:pPr marL="107941" indent="0">
              <a:buNone/>
            </a:pPr>
            <a:endParaRPr lang="fr-FR" dirty="0"/>
          </a:p>
          <a:p>
            <a:pPr marL="107941" indent="0">
              <a:buNone/>
            </a:pPr>
            <a:r>
              <a:rPr lang="fr-FR" b="1" dirty="0" err="1"/>
              <a:t>Recuperation</a:t>
            </a:r>
            <a:r>
              <a:rPr lang="fr-FR" b="1" dirty="0"/>
              <a:t> des clés d’accès à S3 (service rôle)</a:t>
            </a:r>
          </a:p>
          <a:p>
            <a:r>
              <a:rPr lang="fr-FR" dirty="0" err="1"/>
              <a:t>Botocore.session</a:t>
            </a:r>
            <a:r>
              <a:rPr lang="fr-FR" dirty="0"/>
              <a:t>().</a:t>
            </a:r>
            <a:r>
              <a:rPr lang="fr-FR" dirty="0" err="1"/>
              <a:t>credentials</a:t>
            </a:r>
            <a:endParaRPr lang="fr-FR" dirty="0"/>
          </a:p>
          <a:p>
            <a:r>
              <a:rPr lang="fr-FR" dirty="0" err="1"/>
              <a:t>resource</a:t>
            </a:r>
            <a:r>
              <a:rPr lang="fr-FR" dirty="0"/>
              <a:t>(s3)</a:t>
            </a:r>
          </a:p>
          <a:p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70E4D9-1C9C-8811-BF6D-22A7064E3BE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Google Shape;32;g11703ab62e4_0_2001">
            <a:extLst>
              <a:ext uri="{FF2B5EF4-FFF2-40B4-BE49-F238E27FC236}">
                <a16:creationId xmlns:a16="http://schemas.microsoft.com/office/drawing/2014/main" id="{B595B387-BD73-2BED-5444-23DD2A142C9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BE4B8A-2D90-9122-32FC-A18AF459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90" y="2643025"/>
            <a:ext cx="4766813" cy="4014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831009-4EE2-95AA-3536-C99763A23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455" y="858622"/>
            <a:ext cx="5999456" cy="1737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6704D0-B72C-6875-B1C3-8A0C1CE53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786" y="4509191"/>
            <a:ext cx="5206544" cy="20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92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432E-9E0B-C3C5-05A1-24951EF3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Démarrage de la session Spark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A675-755D-0FDA-29EF-79222ABB8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Paramétrage d’accès S3</a:t>
            </a:r>
          </a:p>
          <a:p>
            <a:r>
              <a:rPr lang="fr-FR" dirty="0"/>
              <a:t>Permet de créer et manipule les RDD, </a:t>
            </a:r>
            <a:r>
              <a:rPr lang="fr-FR" dirty="0" err="1"/>
              <a:t>Dataframe</a:t>
            </a:r>
            <a:endParaRPr lang="fr-FR" dirty="0"/>
          </a:p>
          <a:p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8E6661-5173-E7A2-E5DB-0AFBD00311D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Google Shape;32;g11703ab62e4_0_2001">
            <a:extLst>
              <a:ext uri="{FF2B5EF4-FFF2-40B4-BE49-F238E27FC236}">
                <a16:creationId xmlns:a16="http://schemas.microsoft.com/office/drawing/2014/main" id="{7AFD143F-D8F5-CC98-4647-BC47476A9AD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8C8171-3FD2-7F6E-9D5D-F8997F41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3" y="2084564"/>
            <a:ext cx="7439079" cy="4657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035065-4E90-C92E-38A4-05868C781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077" y="2576506"/>
            <a:ext cx="3505226" cy="170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45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432E-9E0B-C3C5-05A1-24951EF31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Initialisation d’un </a:t>
            </a:r>
            <a:r>
              <a:rPr lang="fr-FR" dirty="0" err="1"/>
              <a:t>spark</a:t>
            </a:r>
            <a:r>
              <a:rPr lang="fr-FR" dirty="0"/>
              <a:t> </a:t>
            </a:r>
            <a:r>
              <a:rPr lang="fr-FR" dirty="0" err="1"/>
              <a:t>Dataframe</a:t>
            </a:r>
            <a:r>
              <a:rPr lang="fr-FR" dirty="0"/>
              <a:t> (évaluation « </a:t>
            </a:r>
            <a:r>
              <a:rPr lang="fr-FR" dirty="0" err="1"/>
              <a:t>lazy</a:t>
            </a:r>
            <a:r>
              <a:rPr lang="fr-FR" dirty="0"/>
              <a:t> »)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6A675-755D-0FDA-29EF-79222ABB80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Liste des chemins (‘</a:t>
            </a:r>
            <a:r>
              <a:rPr lang="fr-FR" dirty="0" err="1"/>
              <a:t>path</a:t>
            </a:r>
            <a:r>
              <a:rPr lang="fr-FR" dirty="0"/>
              <a:t>’) des objets à chargé</a:t>
            </a:r>
          </a:p>
          <a:p>
            <a:endParaRPr lang="fr-FR" dirty="0"/>
          </a:p>
          <a:p>
            <a:r>
              <a:rPr lang="fr-FR" dirty="0"/>
              <a:t>il faut une action comme show() pour démarrer</a:t>
            </a:r>
          </a:p>
          <a:p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2B2AF3-ADC5-17FF-F4CE-B7BB322C821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Google Shape;32;g11703ab62e4_0_2001">
            <a:extLst>
              <a:ext uri="{FF2B5EF4-FFF2-40B4-BE49-F238E27FC236}">
                <a16:creationId xmlns:a16="http://schemas.microsoft.com/office/drawing/2014/main" id="{0B6775D9-89C1-5444-1CC1-DE93E67D76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E58640-C306-7EA2-A43F-0468B2DD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001" y="992002"/>
            <a:ext cx="5879460" cy="570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91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3BB7-49A9-846D-A8D0-61396F10C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Chargement des images (évaluation « </a:t>
            </a:r>
            <a:r>
              <a:rPr lang="fr-FR" dirty="0" err="1"/>
              <a:t>lazy</a:t>
            </a:r>
            <a:r>
              <a:rPr lang="fr-FR" dirty="0"/>
              <a:t> »)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79965-210A-AB6A-33AF-2E8376BAD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fr-FR" dirty="0" err="1"/>
              <a:t>Map</a:t>
            </a:r>
            <a:r>
              <a:rPr lang="fr-FR" dirty="0"/>
              <a:t> : Extraction de la classe (‘label’) pour chaque image à partir du chemin</a:t>
            </a:r>
          </a:p>
          <a:p>
            <a:pPr>
              <a:spcBef>
                <a:spcPts val="1200"/>
              </a:spcBef>
            </a:pPr>
            <a:r>
              <a:rPr lang="fr-FR" dirty="0" err="1"/>
              <a:t>Map</a:t>
            </a:r>
            <a:r>
              <a:rPr lang="fr-FR" dirty="0"/>
              <a:t> : </a:t>
            </a:r>
            <a:r>
              <a:rPr lang="fr-FR" dirty="0" err="1"/>
              <a:t>Load</a:t>
            </a:r>
            <a:r>
              <a:rPr lang="fr-FR" dirty="0"/>
              <a:t> image (‘</a:t>
            </a:r>
            <a:r>
              <a:rPr lang="fr-FR" dirty="0" err="1"/>
              <a:t>binaryData</a:t>
            </a:r>
            <a:r>
              <a:rPr lang="fr-FR" dirty="0"/>
              <a:t>’) en bytes pour chaque chemin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un </a:t>
            </a:r>
            <a:r>
              <a:rPr lang="fr-FR" dirty="0" err="1"/>
              <a:t>array</a:t>
            </a:r>
            <a:r>
              <a:rPr lang="fr-FR" dirty="0"/>
              <a:t> de bytes</a:t>
            </a:r>
          </a:p>
          <a:p>
            <a:pPr>
              <a:spcBef>
                <a:spcPts val="1200"/>
              </a:spcBef>
            </a:pPr>
            <a:r>
              <a:rPr lang="fr-FR" dirty="0" err="1"/>
              <a:t>Map</a:t>
            </a:r>
            <a:r>
              <a:rPr lang="fr-FR" dirty="0"/>
              <a:t> : </a:t>
            </a:r>
            <a:r>
              <a:rPr lang="fr-FR" dirty="0" err="1"/>
              <a:t>Preprocess</a:t>
            </a:r>
            <a:r>
              <a:rPr lang="fr-FR" dirty="0"/>
              <a:t> (</a:t>
            </a:r>
            <a:r>
              <a:rPr lang="fr-FR" dirty="0" err="1"/>
              <a:t>array</a:t>
            </a:r>
            <a:r>
              <a:rPr lang="fr-FR" dirty="0"/>
              <a:t> de bytes) </a:t>
            </a:r>
            <a:r>
              <a:rPr lang="fr-FR" dirty="0">
                <a:sym typeface="Wingdings" panose="05000000000000000000" pitchFamily="2" charset="2"/>
              </a:rPr>
              <a:t></a:t>
            </a:r>
            <a:r>
              <a:rPr lang="fr-FR" dirty="0"/>
              <a:t> autre </a:t>
            </a:r>
            <a:r>
              <a:rPr lang="fr-FR" dirty="0" err="1"/>
              <a:t>array</a:t>
            </a:r>
            <a:r>
              <a:rPr lang="fr-FR" dirty="0"/>
              <a:t> de bytes</a:t>
            </a:r>
          </a:p>
          <a:p>
            <a:pPr>
              <a:spcBef>
                <a:spcPts val="1200"/>
              </a:spcBef>
            </a:pPr>
            <a:r>
              <a:rPr lang="fr-FR" dirty="0"/>
              <a:t>UDF : Transformation des </a:t>
            </a:r>
            <a:r>
              <a:rPr lang="fr-FR" dirty="0" err="1"/>
              <a:t>features</a:t>
            </a:r>
            <a:r>
              <a:rPr lang="fr-FR" dirty="0"/>
              <a:t> </a:t>
            </a:r>
            <a:r>
              <a:rPr lang="fr-FR" dirty="0" err="1"/>
              <a:t>Vectorize</a:t>
            </a:r>
            <a:r>
              <a:rPr lang="fr-FR" dirty="0"/>
              <a:t> l’</a:t>
            </a:r>
            <a:r>
              <a:rPr lang="fr-FR" dirty="0" err="1"/>
              <a:t>array</a:t>
            </a:r>
            <a:r>
              <a:rPr lang="fr-FR" dirty="0"/>
              <a:t> de bytes</a:t>
            </a:r>
          </a:p>
          <a:p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C0C094-DB5B-81DF-ACA7-261FEBB317A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Google Shape;32;g11703ab62e4_0_2001">
            <a:extLst>
              <a:ext uri="{FF2B5EF4-FFF2-40B4-BE49-F238E27FC236}">
                <a16:creationId xmlns:a16="http://schemas.microsoft.com/office/drawing/2014/main" id="{D9636A20-932B-3A89-5A88-94DEDA201A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EA1D24-849F-72D8-26E8-F59DB8BBA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285" y="898667"/>
            <a:ext cx="7039026" cy="19431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0B7EB0-A4BF-4A39-2AD6-1E70A675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474" y="2256613"/>
            <a:ext cx="5198435" cy="4344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35AE3A-BA82-8338-3362-CF98D616C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3" y="4061064"/>
            <a:ext cx="4697239" cy="26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5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08755-1633-2F76-1C41-A094F61E1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Initialisation d’un modèle VGG16 pré-entrainé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994CA-7795-3768-E321-290E94475A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fr-FR" sz="1600" dirty="0"/>
              <a:t>Note: Fonctionnel si on charge avec </a:t>
            </a:r>
            <a:r>
              <a:rPr lang="fr-FR" sz="1600" dirty="0" err="1"/>
              <a:t>spark.read.image</a:t>
            </a:r>
            <a:r>
              <a:rPr lang="fr-FR" sz="1600" dirty="0"/>
              <a:t>() – voir </a:t>
            </a:r>
            <a:r>
              <a:rPr lang="fr-FR" sz="1600" dirty="0" err="1"/>
              <a:t>colab</a:t>
            </a:r>
            <a:r>
              <a:rPr lang="fr-FR" sz="1600" dirty="0"/>
              <a:t> notebook sur google </a:t>
            </a:r>
            <a:r>
              <a:rPr lang="fr-FR" sz="1600" dirty="0" err="1"/>
              <a:t>colab</a:t>
            </a:r>
            <a:r>
              <a:rPr lang="fr-FR" sz="1600" dirty="0"/>
              <a:t>.</a:t>
            </a:r>
          </a:p>
          <a:p>
            <a:pPr lvl="1">
              <a:spcBef>
                <a:spcPts val="600"/>
              </a:spcBef>
            </a:pPr>
            <a:r>
              <a:rPr lang="fr-FR" sz="900" dirty="0"/>
              <a:t>https://docs.databricks.com/applications/machine-learning/preprocess-data/transfer-learning-tensorflow.html</a:t>
            </a:r>
            <a:endParaRPr lang="fr-FR" dirty="0"/>
          </a:p>
          <a:p>
            <a:pPr>
              <a:spcBef>
                <a:spcPts val="600"/>
              </a:spcBef>
            </a:pPr>
            <a:r>
              <a:rPr lang="fr-FR" sz="1600" dirty="0"/>
              <a:t>Créer Model: VGG16 sans la couche finale.</a:t>
            </a:r>
          </a:p>
          <a:p>
            <a:pPr>
              <a:spcBef>
                <a:spcPts val="600"/>
              </a:spcBef>
            </a:pPr>
            <a:r>
              <a:rPr lang="fr-FR" sz="1600" dirty="0"/>
              <a:t>Broadcast des poids du CNN à tous les </a:t>
            </a:r>
            <a:r>
              <a:rPr lang="fr-FR" sz="1600" dirty="0" err="1"/>
              <a:t>noueds</a:t>
            </a:r>
            <a:r>
              <a:rPr lang="fr-FR" sz="1600" dirty="0"/>
              <a:t> du cluster dans </a:t>
            </a:r>
            <a:r>
              <a:rPr lang="fr-FR" sz="1600" dirty="0" err="1"/>
              <a:t>spark</a:t>
            </a:r>
            <a:r>
              <a:rPr lang="fr-FR" sz="1600" dirty="0"/>
              <a:t> </a:t>
            </a:r>
            <a:r>
              <a:rPr lang="fr-FR" sz="1600" dirty="0" err="1"/>
              <a:t>context</a:t>
            </a:r>
            <a:r>
              <a:rPr lang="fr-FR" sz="1600" dirty="0"/>
              <a:t> </a:t>
            </a:r>
          </a:p>
          <a:p>
            <a:pPr>
              <a:spcBef>
                <a:spcPts val="600"/>
              </a:spcBef>
            </a:pPr>
            <a:r>
              <a:rPr lang="fr-FR" sz="1600" dirty="0" err="1"/>
              <a:t>Map</a:t>
            </a:r>
            <a:r>
              <a:rPr lang="fr-FR" sz="1600" dirty="0"/>
              <a:t> : </a:t>
            </a:r>
            <a:r>
              <a:rPr lang="fr-FR" sz="1600" dirty="0" err="1"/>
              <a:t>Predict</a:t>
            </a:r>
            <a:r>
              <a:rPr lang="fr-FR" sz="1600" dirty="0"/>
              <a:t> (</a:t>
            </a:r>
            <a:r>
              <a:rPr lang="fr-FR" sz="1600" dirty="0" err="1"/>
              <a:t>preprocessed</a:t>
            </a:r>
            <a:r>
              <a:rPr lang="fr-FR" sz="1600" dirty="0"/>
              <a:t> image) </a:t>
            </a:r>
            <a:r>
              <a:rPr lang="fr-FR" sz="1600" dirty="0">
                <a:sym typeface="Wingdings" panose="05000000000000000000" pitchFamily="2" charset="2"/>
              </a:rPr>
              <a:t></a:t>
            </a:r>
            <a:r>
              <a:rPr lang="fr-FR" sz="1600" dirty="0"/>
              <a:t> </a:t>
            </a:r>
            <a:r>
              <a:rPr lang="fr-FR" sz="1600" dirty="0" err="1"/>
              <a:t>features</a:t>
            </a:r>
            <a:r>
              <a:rPr lang="fr-FR" sz="1600" dirty="0"/>
              <a:t> </a:t>
            </a:r>
          </a:p>
          <a:p>
            <a:pPr marL="107941" indent="0">
              <a:spcBef>
                <a:spcPts val="1200"/>
              </a:spcBef>
              <a:buNone/>
            </a:pPr>
            <a:endParaRPr lang="fr-FR" sz="1800" dirty="0"/>
          </a:p>
          <a:p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AF39E4-D904-DE86-130F-E2DCA660E71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Google Shape;32;g11703ab62e4_0_2001">
            <a:extLst>
              <a:ext uri="{FF2B5EF4-FFF2-40B4-BE49-F238E27FC236}">
                <a16:creationId xmlns:a16="http://schemas.microsoft.com/office/drawing/2014/main" id="{7826EDB2-AEAC-D959-CA68-A112424596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8F7EA0-5B81-893F-5960-9003436B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09" y="3664153"/>
            <a:ext cx="4578139" cy="2921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96F178-3C07-0828-ECBB-28EA9EE07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467" y="856712"/>
            <a:ext cx="3296286" cy="1293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679CBA-CA16-18C6-A343-D1A870358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466" y="2181290"/>
            <a:ext cx="4685119" cy="14152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7F079B-F58C-84BC-AE9A-BF9E198D2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467" y="3664153"/>
            <a:ext cx="4395357" cy="1936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4270D5-036D-4AE3-57EF-194E30848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678" y="5371710"/>
            <a:ext cx="5527403" cy="14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83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029F-F11E-D1AC-69AA-14C25B7FA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Reduction de dimension avec </a:t>
            </a:r>
            <a:r>
              <a:rPr lang="fr-FR" dirty="0" err="1"/>
              <a:t>Spark.mlib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E4EA6-AA1A-A912-6150-FC185E863D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fr-FR" dirty="0"/>
              <a:t>Mise à l’</a:t>
            </a:r>
            <a:r>
              <a:rPr lang="fr-FR" dirty="0" err="1"/>
              <a:t>echelle</a:t>
            </a:r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marL="107941" lvl="0" indent="0">
              <a:buNone/>
            </a:pPr>
            <a:endParaRPr lang="fr-FR" dirty="0"/>
          </a:p>
          <a:p>
            <a:pPr lvl="0"/>
            <a:r>
              <a:rPr lang="fr-FR" dirty="0"/>
              <a:t>PCA</a:t>
            </a:r>
          </a:p>
          <a:p>
            <a:pPr lvl="0"/>
            <a:endParaRPr lang="fr-FR" dirty="0"/>
          </a:p>
          <a:p>
            <a:pPr lvl="0"/>
            <a:endParaRPr lang="fr-FR" dirty="0"/>
          </a:p>
          <a:p>
            <a:pPr lvl="0"/>
            <a:endParaRPr lang="fr-FR" dirty="0"/>
          </a:p>
          <a:p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6680A4-6C48-8C3E-D54C-D3776397225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anchor="ctr"/>
          <a:lstStyle/>
          <a:p>
            <a:r>
              <a:rPr lang="fr-FR" dirty="0"/>
              <a:t>Sélectionner top 15 composantes</a:t>
            </a:r>
          </a:p>
          <a:p>
            <a:endParaRPr lang="fr-FR" dirty="0"/>
          </a:p>
        </p:txBody>
      </p:sp>
      <p:sp>
        <p:nvSpPr>
          <p:cNvPr id="5" name="Google Shape;32;g11703ab62e4_0_2001">
            <a:extLst>
              <a:ext uri="{FF2B5EF4-FFF2-40B4-BE49-F238E27FC236}">
                <a16:creationId xmlns:a16="http://schemas.microsoft.com/office/drawing/2014/main" id="{798737FB-0800-ED13-4507-11A7F2D631D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A5F4C-C186-3309-8F29-8B9FCC90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2" y="1561833"/>
            <a:ext cx="5819496" cy="7516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C0B191-B9F8-7AF4-4A7B-7AE1677C6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42" y="2883287"/>
            <a:ext cx="5219738" cy="8667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0980E9-226F-A92D-48BC-099B1C027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22" y="3868884"/>
            <a:ext cx="3771928" cy="30194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887237-74A4-ED65-F1D6-BCF6F6E3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854" y="3991098"/>
            <a:ext cx="6048419" cy="14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D79E5F-6714-5869-D524-BDC9F83B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1. Problématique</a:t>
            </a:r>
          </a:p>
        </p:txBody>
      </p:sp>
      <p:sp>
        <p:nvSpPr>
          <p:cNvPr id="3" name="Google Shape;32;g11703ab62e4_0_2001">
            <a:extLst>
              <a:ext uri="{FF2B5EF4-FFF2-40B4-BE49-F238E27FC236}">
                <a16:creationId xmlns:a16="http://schemas.microsoft.com/office/drawing/2014/main" id="{32E8F961-083B-7643-B4FA-E8258178C94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14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2C586-9B7B-090A-7F71-C276B1A1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Enregistrement des résultats sur S3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E95B6-60A0-E586-0FDD-37314EC09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Convertir en fichier .csv, puis envoie au S3</a:t>
            </a:r>
          </a:p>
          <a:p>
            <a:endParaRPr lang="fr-FR" dirty="0"/>
          </a:p>
          <a:p>
            <a:pPr marL="107941" indent="0">
              <a:buNone/>
            </a:pP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1730F8-22F2-A67D-FC8E-13BFA9796E6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Vérification des résultats</a:t>
            </a:r>
          </a:p>
          <a:p>
            <a:r>
              <a:rPr lang="fr-FR" dirty="0"/>
              <a:t>Présence de fichier CSV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823D53-797F-CAB9-CAF6-5292CD4A49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54" y="2105041"/>
            <a:ext cx="5729757" cy="3289305"/>
          </a:xfrm>
          <a:prstGeom prst="rect">
            <a:avLst/>
          </a:prstGeom>
        </p:spPr>
      </p:pic>
      <p:sp>
        <p:nvSpPr>
          <p:cNvPr id="7" name="Google Shape;32;g11703ab62e4_0_2001">
            <a:extLst>
              <a:ext uri="{FF2B5EF4-FFF2-40B4-BE49-F238E27FC236}">
                <a16:creationId xmlns:a16="http://schemas.microsoft.com/office/drawing/2014/main" id="{9401E824-662A-4E93-E145-1768D5794A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262D59-4F0C-DF96-AEE5-9152089B2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77" y="1516623"/>
            <a:ext cx="5781675" cy="46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04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60052-AEC9-AE5D-35A7-3FB9B23B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 et perspectives</a:t>
            </a:r>
          </a:p>
        </p:txBody>
      </p:sp>
      <p:sp>
        <p:nvSpPr>
          <p:cNvPr id="3" name="Google Shape;32;g11703ab62e4_0_2001">
            <a:extLst>
              <a:ext uri="{FF2B5EF4-FFF2-40B4-BE49-F238E27FC236}">
                <a16:creationId xmlns:a16="http://schemas.microsoft.com/office/drawing/2014/main" id="{707BCB89-EDBE-9F5E-7917-86747DE1214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972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AFB5-94F7-4AEE-9FEB-2A0D0FB3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DC220B-B9AD-67AB-AAE4-0228D3BE6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Google </a:t>
            </a:r>
            <a:r>
              <a:rPr lang="fr-FR" dirty="0" err="1"/>
              <a:t>Colab</a:t>
            </a:r>
            <a:r>
              <a:rPr lang="fr-FR" dirty="0"/>
              <a:t>/</a:t>
            </a:r>
            <a:r>
              <a:rPr lang="fr-FR" dirty="0" err="1"/>
              <a:t>Databricks</a:t>
            </a:r>
            <a:r>
              <a:rPr lang="fr-FR" dirty="0"/>
              <a:t> Community Edition</a:t>
            </a:r>
          </a:p>
          <a:p>
            <a:pPr lvl="1"/>
            <a:r>
              <a:rPr lang="fr-FR" dirty="0"/>
              <a:t>Apprentissage gratuit de </a:t>
            </a:r>
            <a:r>
              <a:rPr lang="fr-FR" dirty="0" err="1"/>
              <a:t>PySpark</a:t>
            </a:r>
            <a:r>
              <a:rPr lang="fr-FR" dirty="0"/>
              <a:t>, tutoriels sur plateforme </a:t>
            </a:r>
            <a:r>
              <a:rPr lang="fr-FR" dirty="0" err="1"/>
              <a:t>Databricks</a:t>
            </a:r>
            <a:endParaRPr lang="fr-FR" dirty="0"/>
          </a:p>
          <a:p>
            <a:r>
              <a:rPr lang="fr-FR" dirty="0"/>
              <a:t>S3 - Stockage des données volumineuses à faible coût.</a:t>
            </a:r>
          </a:p>
          <a:p>
            <a:r>
              <a:rPr lang="fr-FR" dirty="0"/>
              <a:t>EC2 - Configuration des serveurs Ubuntu pour </a:t>
            </a:r>
          </a:p>
          <a:p>
            <a:pPr lvl="1"/>
            <a:r>
              <a:rPr lang="fr-FR" dirty="0"/>
              <a:t>développement à faible cout</a:t>
            </a:r>
          </a:p>
          <a:p>
            <a:pPr lvl="1"/>
            <a:r>
              <a:rPr lang="fr-FR" dirty="0"/>
              <a:t>Personnalisation des librairies ML dans les instances EC2 dans des clusters EMR</a:t>
            </a:r>
          </a:p>
          <a:p>
            <a:r>
              <a:rPr lang="fr-FR" dirty="0" err="1"/>
              <a:t>Sagemaker</a:t>
            </a:r>
            <a:r>
              <a:rPr lang="fr-FR" dirty="0"/>
              <a:t> Notebook Instance</a:t>
            </a:r>
          </a:p>
          <a:p>
            <a:pPr lvl="1"/>
            <a:r>
              <a:rPr lang="fr-FR" dirty="0"/>
              <a:t>Rapidement changer de puissance, environnement </a:t>
            </a:r>
            <a:r>
              <a:rPr lang="fr-FR" dirty="0" err="1"/>
              <a:t>conda</a:t>
            </a:r>
            <a:r>
              <a:rPr lang="fr-FR" dirty="0"/>
              <a:t>, développer des modèles</a:t>
            </a:r>
          </a:p>
          <a:p>
            <a:pPr lvl="1"/>
            <a:r>
              <a:rPr lang="fr-FR" dirty="0"/>
              <a:t>Intégrer briques de traitement avec stockage S3</a:t>
            </a:r>
          </a:p>
          <a:p>
            <a:pPr lvl="1"/>
            <a:r>
              <a:rPr lang="fr-FR" dirty="0"/>
              <a:t>Parallélisation des calculs distribuées (</a:t>
            </a:r>
            <a:r>
              <a:rPr lang="fr-FR" dirty="0" err="1"/>
              <a:t>PySpark</a:t>
            </a:r>
            <a:r>
              <a:rPr lang="fr-FR" dirty="0"/>
              <a:t>, Spark) </a:t>
            </a:r>
          </a:p>
          <a:p>
            <a:pPr lvl="1"/>
            <a:r>
              <a:rPr lang="fr-FR" dirty="0"/>
              <a:t>Mise en place des premières briques de traitement</a:t>
            </a:r>
          </a:p>
          <a:p>
            <a:r>
              <a:rPr lang="fr-FR" dirty="0"/>
              <a:t>EMR</a:t>
            </a:r>
          </a:p>
          <a:p>
            <a:pPr lvl="1"/>
            <a:r>
              <a:rPr lang="fr-FR" dirty="0"/>
              <a:t>Service de création de clusters rapide et facilement scalable si le volume augmente (EMR)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Google Shape;32;g11703ab62e4_0_2001">
            <a:extLst>
              <a:ext uri="{FF2B5EF4-FFF2-40B4-BE49-F238E27FC236}">
                <a16:creationId xmlns:a16="http://schemas.microsoft.com/office/drawing/2014/main" id="{24D95BD9-3B91-3C1C-24E7-EC386C8EDF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45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B98B3-515F-5FF7-0B6A-584CCD44D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Limites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A8D091-647E-E3A6-036F-DC3E2E279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41" indent="0">
              <a:buNone/>
            </a:pPr>
            <a:r>
              <a:rPr lang="fr-FR" b="1" dirty="0"/>
              <a:t>EC2</a:t>
            </a:r>
          </a:p>
          <a:p>
            <a:r>
              <a:rPr lang="fr-FR" dirty="0"/>
              <a:t>Compatibilité de versions entre les librairies.</a:t>
            </a:r>
          </a:p>
          <a:p>
            <a:r>
              <a:rPr lang="fr-FR" dirty="0"/>
              <a:t>Besoin d’installation d’un certificat SSL qui n’est pas « self-</a:t>
            </a:r>
            <a:r>
              <a:rPr lang="fr-FR" dirty="0" err="1"/>
              <a:t>signed</a:t>
            </a:r>
            <a:r>
              <a:rPr lang="fr-FR" dirty="0"/>
              <a:t> »</a:t>
            </a:r>
          </a:p>
          <a:p>
            <a:r>
              <a:rPr lang="fr-FR" dirty="0"/>
              <a:t>Besoin de mettre à jour régulièrement – couts </a:t>
            </a:r>
            <a:r>
              <a:rPr lang="fr-FR" dirty="0" err="1"/>
              <a:t>devops</a:t>
            </a:r>
            <a:r>
              <a:rPr lang="fr-FR" dirty="0"/>
              <a:t> / administration </a:t>
            </a:r>
          </a:p>
          <a:p>
            <a:endParaRPr lang="fr-FR" dirty="0"/>
          </a:p>
          <a:p>
            <a:pPr marL="107941" indent="0">
              <a:buNone/>
            </a:pPr>
            <a:r>
              <a:rPr lang="fr-FR" b="1" dirty="0"/>
              <a:t>EMR</a:t>
            </a:r>
          </a:p>
          <a:p>
            <a:r>
              <a:rPr lang="fr-FR" dirty="0"/>
              <a:t>Limité sur les bibliothèques disponibles</a:t>
            </a:r>
          </a:p>
          <a:p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3018E6-2148-1019-89F9-50F5970DC81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 err="1"/>
              <a:t>SageMaker</a:t>
            </a:r>
            <a:r>
              <a:rPr lang="fr-FR" b="1" dirty="0"/>
              <a:t> </a:t>
            </a:r>
          </a:p>
          <a:p>
            <a:r>
              <a:rPr lang="fr-FR" dirty="0"/>
              <a:t>peut rapidement devenir très couteuse</a:t>
            </a:r>
          </a:p>
          <a:p>
            <a:r>
              <a:rPr lang="fr-FR" dirty="0"/>
              <a:t>Pas encore trouvé le bon paramétrage pour Spark à fin de lire de S3 via S3FS</a:t>
            </a:r>
          </a:p>
          <a:p>
            <a:pPr lvl="1"/>
            <a:r>
              <a:rPr lang="fr-FR" dirty="0"/>
              <a:t>Très couteuse en requêtes sinon</a:t>
            </a:r>
          </a:p>
          <a:p>
            <a:endParaRPr lang="fr-FR" dirty="0"/>
          </a:p>
          <a:p>
            <a:pPr marL="107941" indent="0">
              <a:buNone/>
            </a:pPr>
            <a:r>
              <a:rPr lang="fr-FR" b="1" dirty="0" err="1"/>
              <a:t>SageMaker</a:t>
            </a:r>
            <a:r>
              <a:rPr lang="fr-FR" b="1" dirty="0"/>
              <a:t> Studio </a:t>
            </a:r>
          </a:p>
          <a:p>
            <a:r>
              <a:rPr lang="fr-FR" dirty="0"/>
              <a:t>pas transparent </a:t>
            </a:r>
          </a:p>
          <a:p>
            <a:r>
              <a:rPr lang="fr-FR" dirty="0"/>
              <a:t>quels services seront lancés par l’ouverture d’un notebook, et à quel prix</a:t>
            </a:r>
          </a:p>
          <a:p>
            <a:r>
              <a:rPr lang="fr-FR" dirty="0"/>
              <a:t>couts commence dés que tu ouvre un notebook, car chaque notebook a son propre serveur EC2</a:t>
            </a:r>
          </a:p>
          <a:p>
            <a:r>
              <a:rPr lang="fr-FR" dirty="0"/>
              <a:t>Boites noires - difficulté des erreurs complexes</a:t>
            </a:r>
          </a:p>
          <a:p>
            <a:endParaRPr lang="fr-FR" dirty="0"/>
          </a:p>
        </p:txBody>
      </p:sp>
      <p:sp>
        <p:nvSpPr>
          <p:cNvPr id="7" name="Google Shape;32;g11703ab62e4_0_2001">
            <a:extLst>
              <a:ext uri="{FF2B5EF4-FFF2-40B4-BE49-F238E27FC236}">
                <a16:creationId xmlns:a16="http://schemas.microsoft.com/office/drawing/2014/main" id="{7C68E1E0-DFFD-D800-2DA4-12AF95EDB3B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929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9109F-A7E3-3DC3-935E-40A5431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Améliorations / Prochaine étapes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740540-E772-79F8-1E26-02531C528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Mise en œuvre d’autres briques</a:t>
            </a:r>
          </a:p>
          <a:p>
            <a:r>
              <a:rPr lang="fr-FR" dirty="0"/>
              <a:t>Classification des images</a:t>
            </a:r>
          </a:p>
          <a:p>
            <a:r>
              <a:rPr lang="fr-FR" dirty="0"/>
              <a:t>Entrainement sur EMR cluster</a:t>
            </a:r>
          </a:p>
          <a:p>
            <a:r>
              <a:rPr lang="fr-FR" dirty="0"/>
              <a:t>Tester </a:t>
            </a:r>
            <a:r>
              <a:rPr lang="fr-FR" dirty="0" err="1"/>
              <a:t>velocité</a:t>
            </a:r>
            <a:r>
              <a:rPr lang="fr-FR" dirty="0"/>
              <a:t> sur plus grande quantité de données</a:t>
            </a:r>
          </a:p>
          <a:p>
            <a:endParaRPr lang="fr-FR" dirty="0"/>
          </a:p>
          <a:p>
            <a:pPr marL="107941" indent="0">
              <a:buNone/>
            </a:pPr>
            <a:r>
              <a:rPr lang="fr-FR" b="1" dirty="0"/>
              <a:t>Création EMR Cluster </a:t>
            </a:r>
          </a:p>
          <a:p>
            <a:r>
              <a:rPr lang="fr-FR" dirty="0"/>
              <a:t>Conversion de notebook en script.py  </a:t>
            </a:r>
          </a:p>
          <a:p>
            <a:r>
              <a:rPr lang="fr-FR" dirty="0" err="1"/>
              <a:t>submit</a:t>
            </a:r>
            <a:r>
              <a:rPr lang="fr-FR" dirty="0"/>
              <a:t> job</a:t>
            </a:r>
          </a:p>
          <a:p>
            <a:r>
              <a:rPr lang="fr-FR" dirty="0"/>
              <a:t>test de la chaine de traitement</a:t>
            </a:r>
          </a:p>
          <a:p>
            <a:endParaRPr lang="fr-FR" dirty="0"/>
          </a:p>
          <a:p>
            <a:pPr marL="107941" indent="0">
              <a:buNone/>
            </a:pPr>
            <a:r>
              <a:rPr lang="fr-FR" b="1" dirty="0"/>
              <a:t>Création des EC2 custom pour EMR</a:t>
            </a:r>
          </a:p>
          <a:p>
            <a:r>
              <a:rPr lang="fr-FR" dirty="0"/>
              <a:t> Clusters EMR  des serveurs EC2 à partir d’un snapshot</a:t>
            </a:r>
          </a:p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A4010-9DF0-D4B9-8AFE-062FFF0EA32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b="1" dirty="0"/>
              <a:t>Déploiement en production</a:t>
            </a:r>
          </a:p>
          <a:p>
            <a:r>
              <a:rPr lang="fr-FR" dirty="0"/>
              <a:t>Surveillance via logs / Spark </a:t>
            </a:r>
            <a:r>
              <a:rPr lang="fr-FR" dirty="0" err="1"/>
              <a:t>History</a:t>
            </a:r>
            <a:r>
              <a:rPr lang="fr-FR" dirty="0"/>
              <a:t> Server pour évaluer performance</a:t>
            </a:r>
          </a:p>
          <a:p>
            <a:pPr marL="107941" indent="0">
              <a:buNone/>
            </a:pPr>
            <a:endParaRPr lang="fr-FR" dirty="0"/>
          </a:p>
          <a:p>
            <a:pPr marL="107941" indent="0">
              <a:buNone/>
            </a:pPr>
            <a:r>
              <a:rPr lang="fr-FR" b="1" dirty="0"/>
              <a:t>Maitriser des couts</a:t>
            </a:r>
          </a:p>
          <a:p>
            <a:r>
              <a:rPr lang="fr-FR" dirty="0"/>
              <a:t>Budgets/ alarmes</a:t>
            </a:r>
          </a:p>
          <a:p>
            <a:r>
              <a:rPr lang="fr-FR" dirty="0"/>
              <a:t>Optimiser taille Go / CPU / nb clusters pour prix, vitesse / nb images</a:t>
            </a:r>
          </a:p>
          <a:p>
            <a:pPr marL="107941" indent="0">
              <a:buNone/>
            </a:pPr>
            <a:endParaRPr lang="fr-FR" dirty="0"/>
          </a:p>
          <a:p>
            <a:pPr marL="107941" indent="0">
              <a:buNone/>
            </a:pPr>
            <a:r>
              <a:rPr lang="fr-FR" dirty="0"/>
              <a:t>Considère les prix d’autres fournisseurs cloud</a:t>
            </a:r>
          </a:p>
          <a:p>
            <a:endParaRPr lang="fr-FR" dirty="0"/>
          </a:p>
        </p:txBody>
      </p:sp>
      <p:sp>
        <p:nvSpPr>
          <p:cNvPr id="5" name="Google Shape;32;g11703ab62e4_0_2001">
            <a:extLst>
              <a:ext uri="{FF2B5EF4-FFF2-40B4-BE49-F238E27FC236}">
                <a16:creationId xmlns:a16="http://schemas.microsoft.com/office/drawing/2014/main" id="{C2E3EBE1-CB43-6BC2-279D-EB887F110F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40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over image">
            <a:extLst>
              <a:ext uri="{FF2B5EF4-FFF2-40B4-BE49-F238E27FC236}">
                <a16:creationId xmlns:a16="http://schemas.microsoft.com/office/drawing/2014/main" id="{5784CF52-4C9F-FBA5-6263-01CCBEF46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4" t="21695" r="18629" b="25216"/>
          <a:stretch/>
        </p:blipFill>
        <p:spPr bwMode="auto">
          <a:xfrm>
            <a:off x="0" y="4450617"/>
            <a:ext cx="12192000" cy="22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EA613F-7021-6473-05B6-AB94E9DF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rgbClr val="6BEE94"/>
                </a:solidFill>
              </a:rPr>
              <a:t>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8630C-EFA7-9DF3-5F8B-A3CD435FF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197" indent="0">
              <a:buNone/>
            </a:pPr>
            <a:r>
              <a:rPr lang="fr-FR" sz="2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images: Mark Creasey si aucune attribution.</a:t>
            </a:r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0"/>
            <a:r>
              <a:rPr lang="fr-FR" dirty="0">
                <a:solidFill>
                  <a:srgbClr val="6BEE9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mrcreasey@gmail.com</a:t>
            </a:r>
            <a:r>
              <a:rPr lang="fr-FR" dirty="0">
                <a:solidFill>
                  <a:srgbClr val="6BEE94"/>
                </a:solidFill>
              </a:rPr>
              <a:t> </a:t>
            </a:r>
          </a:p>
          <a:p>
            <a:pPr lvl="0"/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76197" indent="0">
              <a:buNone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Code source</a:t>
            </a:r>
            <a:r>
              <a:rPr lang="fr-FR" dirty="0">
                <a:solidFill>
                  <a:srgbClr val="6BEE94"/>
                </a:solidFill>
              </a:rPr>
              <a:t>: </a:t>
            </a:r>
            <a:r>
              <a:rPr lang="fr-FR" dirty="0">
                <a:solidFill>
                  <a:srgbClr val="6BEE9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https://github.com/mrcreasey/oc-ds-p8-spark-deploy</a:t>
            </a:r>
            <a:r>
              <a:rPr lang="fr-FR" dirty="0">
                <a:solidFill>
                  <a:srgbClr val="6BEE94"/>
                </a:solidFill>
              </a:rPr>
              <a:t> </a:t>
            </a:r>
          </a:p>
          <a:p>
            <a:pPr marL="76197" indent="0">
              <a:buNone/>
            </a:pPr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marL="76197" indent="0">
              <a:buNone/>
            </a:pPr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0"/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Merci !</a:t>
            </a:r>
          </a:p>
          <a:p>
            <a:endParaRPr lang="fr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382A0-B333-77FC-1A7D-376F29C69C4F}"/>
              </a:ext>
            </a:extLst>
          </p:cNvPr>
          <p:cNvSpPr txBox="1"/>
          <p:nvPr/>
        </p:nvSpPr>
        <p:spPr>
          <a:xfrm>
            <a:off x="152355" y="6350364"/>
            <a:ext cx="3001143" cy="2540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051" dirty="0">
                <a:solidFill>
                  <a:srgbClr val="6BEE94"/>
                </a:solidFill>
              </a:rPr>
              <a:t>https://www.kaggle.com/datasets/moltean/fruits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E04ADD-6EE6-04D1-FEE2-3622C30F70C8}"/>
              </a:ext>
            </a:extLst>
          </p:cNvPr>
          <p:cNvGrpSpPr/>
          <p:nvPr/>
        </p:nvGrpSpPr>
        <p:grpSpPr>
          <a:xfrm>
            <a:off x="9695116" y="2168912"/>
            <a:ext cx="2344437" cy="2520179"/>
            <a:chOff x="2721177" y="1978993"/>
            <a:chExt cx="2914954" cy="2912292"/>
          </a:xfrm>
        </p:grpSpPr>
        <p:pic>
          <p:nvPicPr>
            <p:cNvPr id="9" name="Graphic 8" descr="Cloud with solid fill">
              <a:extLst>
                <a:ext uri="{FF2B5EF4-FFF2-40B4-BE49-F238E27FC236}">
                  <a16:creationId xmlns:a16="http://schemas.microsoft.com/office/drawing/2014/main" id="{9811C61A-493F-1DED-A79E-7DC28546A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21177" y="1978993"/>
              <a:ext cx="2900015" cy="2900016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33493C3-59D8-1FDE-823F-70B3183D1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92011" y="2543909"/>
              <a:ext cx="1240676" cy="13142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28EB92-4557-3E57-506F-62884FAF3A32}"/>
                </a:ext>
              </a:extLst>
            </p:cNvPr>
            <p:cNvSpPr txBox="1"/>
            <p:nvPr/>
          </p:nvSpPr>
          <p:spPr>
            <a:xfrm>
              <a:off x="3106685" y="3480631"/>
              <a:ext cx="2011328" cy="6046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accent1"/>
                  </a:solidFill>
                  <a:latin typeface="Biome" panose="020B0502040204020203" pitchFamily="34" charset="0"/>
                  <a:ea typeface="Nirmala Text" panose="020B0502040204020203" pitchFamily="34" charset="0"/>
                  <a:cs typeface="Biome" panose="020B0502040204020203" pitchFamily="34" charset="0"/>
                </a:rPr>
                <a:t>Fruits!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8567D2-1C06-273E-25F6-1EAD5287BD3F}"/>
                    </a:ext>
                  </a:extLst>
                </p14:cNvPr>
                <p14:cNvContentPartPr/>
                <p14:nvPr/>
              </p14:nvContentPartPr>
              <p14:xfrm>
                <a:off x="5635771" y="4890925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8567D2-1C06-273E-25F6-1EAD5287BD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27131" y="48822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Google Shape;32;g11703ab62e4_0_2001">
            <a:extLst>
              <a:ext uri="{FF2B5EF4-FFF2-40B4-BE49-F238E27FC236}">
                <a16:creationId xmlns:a16="http://schemas.microsoft.com/office/drawing/2014/main" id="{7E2FD632-BA4B-628F-A5FF-DE83A439838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60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13B7A5-1DA7-66CB-ED08-A95DFFBCA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Mission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75B4672-3DE0-428F-DA8E-2685FF060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192" y="952706"/>
            <a:ext cx="5333100" cy="5225700"/>
          </a:xfrm>
        </p:spPr>
        <p:txBody>
          <a:bodyPr/>
          <a:lstStyle/>
          <a:p>
            <a:pPr marL="107941" indent="0">
              <a:lnSpc>
                <a:spcPct val="100000"/>
              </a:lnSpc>
              <a:buNone/>
            </a:pPr>
            <a:r>
              <a:rPr lang="fr-FR" sz="3200" b="1" dirty="0"/>
              <a:t>Contexte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fr-FR" sz="2400" dirty="0"/>
              <a:t>Fruits ! Start-up de l'</a:t>
            </a:r>
            <a:r>
              <a:rPr lang="fr-FR" sz="2400" dirty="0" err="1"/>
              <a:t>AgriTech</a:t>
            </a:r>
            <a:r>
              <a:rPr lang="fr-FR" sz="2400" dirty="0"/>
              <a:t>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fr-FR" sz="2400" dirty="0"/>
              <a:t>Robots pour automatiser traitement / récolte des fruits selon variétés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fr-FR" sz="2400" dirty="0"/>
              <a:t>Reconnaissance des fruits à partir d’une photo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fr-FR" sz="2000" dirty="0"/>
              <a:t>Mobile app - sensibiliser publique à la biodiversité des fruits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fr-FR" sz="2000" dirty="0"/>
              <a:t>Robots - Mise à l’échelle d’un plus grand volume de données (Big data)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669000EC-63D2-5FB8-36D8-A3002C77DC2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sz="3200" b="1" dirty="0"/>
              <a:t>Objectifs</a:t>
            </a:r>
          </a:p>
          <a:p>
            <a:pPr marL="107941" indent="0">
              <a:buNone/>
            </a:pPr>
            <a:endParaRPr lang="fr-FR" b="1" dirty="0"/>
          </a:p>
          <a:p>
            <a:pPr marL="107941" indent="0">
              <a:buNone/>
            </a:pPr>
            <a:r>
              <a:rPr lang="fr-FR" sz="2400" b="1" dirty="0"/>
              <a:t>Architecture</a:t>
            </a:r>
            <a:r>
              <a:rPr lang="fr-FR" sz="2400" dirty="0"/>
              <a:t>  Big Data dans le Cloud</a:t>
            </a:r>
          </a:p>
          <a:p>
            <a:r>
              <a:rPr lang="fr-FR" sz="2400" b="1" dirty="0"/>
              <a:t>premières briques</a:t>
            </a:r>
            <a:r>
              <a:rPr lang="fr-FR" sz="2400" dirty="0"/>
              <a:t> d’une chaîne de traitement des données</a:t>
            </a:r>
          </a:p>
          <a:p>
            <a:pPr lvl="1"/>
            <a:r>
              <a:rPr lang="fr-FR" sz="2000" dirty="0" err="1"/>
              <a:t>Preprocessing</a:t>
            </a:r>
            <a:r>
              <a:rPr lang="fr-FR" sz="2000" dirty="0"/>
              <a:t> des images</a:t>
            </a:r>
          </a:p>
          <a:p>
            <a:pPr lvl="1"/>
            <a:r>
              <a:rPr lang="fr-FR" sz="2000" dirty="0"/>
              <a:t>Réduction de dimension des </a:t>
            </a:r>
            <a:r>
              <a:rPr lang="fr-FR" sz="2000" dirty="0" err="1"/>
              <a:t>features</a:t>
            </a:r>
            <a:endParaRPr lang="fr-FR" sz="2000" dirty="0"/>
          </a:p>
          <a:p>
            <a:pPr marL="107941" indent="0">
              <a:buNone/>
            </a:pPr>
            <a:endParaRPr lang="fr-FR" sz="2400" dirty="0"/>
          </a:p>
          <a:p>
            <a:pPr marL="107941" indent="0">
              <a:buNone/>
            </a:pPr>
            <a:r>
              <a:rPr lang="fr-FR" sz="2400" b="1" dirty="0"/>
              <a:t>Anticiper</a:t>
            </a:r>
          </a:p>
          <a:p>
            <a:pPr lvl="0"/>
            <a:r>
              <a:rPr lang="fr-FR" sz="2400" dirty="0"/>
              <a:t>L’augmentation du volume de données</a:t>
            </a:r>
          </a:p>
          <a:p>
            <a:r>
              <a:rPr lang="fr-FR" sz="2400" dirty="0"/>
              <a:t>L’utilisation des calculs distribués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0E1209-C535-7B71-371B-F1FB521AC599}"/>
              </a:ext>
            </a:extLst>
          </p:cNvPr>
          <p:cNvGrpSpPr/>
          <p:nvPr/>
        </p:nvGrpSpPr>
        <p:grpSpPr>
          <a:xfrm>
            <a:off x="10739597" y="-321756"/>
            <a:ext cx="1350122" cy="1389579"/>
            <a:chOff x="2721177" y="1978992"/>
            <a:chExt cx="2914954" cy="2912293"/>
          </a:xfrm>
        </p:grpSpPr>
        <p:pic>
          <p:nvPicPr>
            <p:cNvPr id="12" name="Graphic 11" descr="Cloud with solid fill">
              <a:extLst>
                <a:ext uri="{FF2B5EF4-FFF2-40B4-BE49-F238E27FC236}">
                  <a16:creationId xmlns:a16="http://schemas.microsoft.com/office/drawing/2014/main" id="{9589D9C2-13BA-918A-2555-760DD8CD9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721177" y="1978992"/>
              <a:ext cx="2900016" cy="2900016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55A5553-09D5-0476-AE56-0DC647DA8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2011" y="2543909"/>
              <a:ext cx="1240676" cy="131424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76489-B18B-CFB9-0FBD-F9CE012985D8}"/>
                </a:ext>
              </a:extLst>
            </p:cNvPr>
            <p:cNvSpPr txBox="1"/>
            <p:nvPr/>
          </p:nvSpPr>
          <p:spPr>
            <a:xfrm>
              <a:off x="2721177" y="3480629"/>
              <a:ext cx="2914595" cy="60462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fr-FR" sz="1800" b="1" dirty="0">
                  <a:solidFill>
                    <a:schemeClr val="accent1"/>
                  </a:solidFill>
                  <a:latin typeface="Biome" panose="020B0502040204020203" pitchFamily="34" charset="0"/>
                  <a:ea typeface="Nirmala Text" panose="020B0502040204020203" pitchFamily="34" charset="0"/>
                  <a:cs typeface="Biome" panose="020B0502040204020203" pitchFamily="34" charset="0"/>
                </a:rPr>
                <a:t>Fruits!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036EE78-D82C-626D-6A15-7894EDCB9742}"/>
                    </a:ext>
                  </a:extLst>
                </p14:cNvPr>
                <p14:cNvContentPartPr/>
                <p14:nvPr/>
              </p14:nvContentPartPr>
              <p14:xfrm>
                <a:off x="5635771" y="4890925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036EE78-D82C-626D-6A15-7894EDCB97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27131" y="4882285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C3D897-B3DC-70F8-3C27-BAB737E3228D}"/>
              </a:ext>
            </a:extLst>
          </p:cNvPr>
          <p:cNvSpPr txBox="1"/>
          <p:nvPr/>
        </p:nvSpPr>
        <p:spPr>
          <a:xfrm>
            <a:off x="104415" y="5563632"/>
            <a:ext cx="307777" cy="1238481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r>
              <a:rPr lang="fr-FR" sz="800" dirty="0">
                <a:hlinkClick r:id="rId9"/>
              </a:rPr>
              <a:t>https://flic.kr/p</a:t>
            </a:r>
            <a:r>
              <a:rPr lang="fr-FR" sz="800">
                <a:hlinkClick r:id="rId9"/>
              </a:rPr>
              <a:t>/2hMZGhJ</a:t>
            </a:r>
            <a:r>
              <a:rPr lang="fr-FR" sz="800"/>
              <a:t> </a:t>
            </a:r>
            <a:endParaRPr lang="fr-FR" sz="800" dirty="0"/>
          </a:p>
        </p:txBody>
      </p:sp>
      <p:sp>
        <p:nvSpPr>
          <p:cNvPr id="16" name="Google Shape;32;g11703ab62e4_0_2001">
            <a:extLst>
              <a:ext uri="{FF2B5EF4-FFF2-40B4-BE49-F238E27FC236}">
                <a16:creationId xmlns:a16="http://schemas.microsoft.com/office/drawing/2014/main" id="{30CEDDBA-0E60-0349-64CB-AC5B5A0F5F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picture containing outdoor, sky, grass&#10;&#10;Description automatically generated">
            <a:extLst>
              <a:ext uri="{FF2B5EF4-FFF2-40B4-BE49-F238E27FC236}">
                <a16:creationId xmlns:a16="http://schemas.microsoft.com/office/drawing/2014/main" id="{EF557103-F017-C685-8C66-67C6932BFBF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6"/>
          <a:stretch/>
        </p:blipFill>
        <p:spPr>
          <a:xfrm>
            <a:off x="324719" y="5542228"/>
            <a:ext cx="1428750" cy="1272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0729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6387-C00A-EFDF-DC6B-A78C96AE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 jeu de données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57D68-A4E4-F7E0-4818-52C8BFF4E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423" y="1035202"/>
            <a:ext cx="5333100" cy="5225700"/>
          </a:xfrm>
          <a:solidFill>
            <a:schemeClr val="tx1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anchor="b"/>
          <a:lstStyle/>
          <a:p>
            <a:pPr marL="107941" indent="0" algn="ctr">
              <a:buNone/>
            </a:pPr>
            <a:r>
              <a:rPr lang="fr-FR" sz="1400" dirty="0">
                <a:hlinkClick r:id="rId2"/>
              </a:rPr>
              <a:t>https://www.kaggle.com/datasets/moltean/fruits</a:t>
            </a:r>
            <a:endParaRPr lang="fr-FR" sz="1400" dirty="0"/>
          </a:p>
          <a:p>
            <a:pPr marL="107941" indent="0" algn="ctr">
              <a:buNone/>
            </a:pPr>
            <a:r>
              <a:rPr lang="fr-FR" sz="1400" dirty="0">
                <a:hlinkClick r:id="rId3"/>
              </a:rPr>
              <a:t>https://github.com/Horea94/Fruit-Images-Dataset</a:t>
            </a:r>
            <a:r>
              <a:rPr lang="fr-FR" sz="1400" dirty="0"/>
              <a:t> </a:t>
            </a:r>
          </a:p>
          <a:p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EF6A02-29AD-30B0-E25E-0C8C18E7962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pPr marL="107941" indent="0">
              <a:buNone/>
            </a:pPr>
            <a:r>
              <a:rPr lang="fr-FR" sz="2400" b="1" dirty="0"/>
              <a:t>Données entrainement/test</a:t>
            </a:r>
          </a:p>
          <a:p>
            <a:endParaRPr lang="fr-FR" sz="2000" dirty="0"/>
          </a:p>
          <a:p>
            <a:r>
              <a:rPr lang="fr-FR" sz="2000" dirty="0"/>
              <a:t>90380 images de 131 fruits (600 Mb)</a:t>
            </a:r>
          </a:p>
          <a:p>
            <a:r>
              <a:rPr lang="fr-FR" sz="2000" dirty="0"/>
              <a:t>labelisés (label = nom du dossier)</a:t>
            </a:r>
          </a:p>
          <a:p>
            <a:r>
              <a:rPr lang="fr-FR" sz="2000" dirty="0"/>
              <a:t>photographiés a plusieurs angles</a:t>
            </a:r>
          </a:p>
          <a:p>
            <a:r>
              <a:rPr lang="fr-FR" sz="2000" dirty="0"/>
              <a:t>fond d’image éliminé (en blanc)</a:t>
            </a:r>
          </a:p>
          <a:p>
            <a:r>
              <a:rPr lang="fr-FR" sz="2000" dirty="0"/>
              <a:t>en couleur 100px * 100 px * 3 (R,G,B)</a:t>
            </a:r>
          </a:p>
          <a:p>
            <a:endParaRPr lang="fr-FR" sz="2000" dirty="0"/>
          </a:p>
          <a:p>
            <a:pPr marL="107941" indent="0">
              <a:buNone/>
            </a:pPr>
            <a:r>
              <a:rPr lang="fr-FR" sz="2400" b="1" dirty="0"/>
              <a:t>Échantillon</a:t>
            </a:r>
          </a:p>
          <a:p>
            <a:pPr marL="107941" indent="0">
              <a:buNone/>
            </a:pPr>
            <a:endParaRPr lang="fr-FR" sz="2000" b="1" dirty="0"/>
          </a:p>
          <a:p>
            <a:r>
              <a:rPr lang="fr-FR" sz="2000" dirty="0"/>
              <a:t>5 fruit, 5 images</a:t>
            </a:r>
          </a:p>
          <a:p>
            <a:r>
              <a:rPr lang="fr-FR" sz="2000" b="1" dirty="0"/>
              <a:t>Minimiser les coûts </a:t>
            </a:r>
            <a:r>
              <a:rPr lang="fr-FR" sz="2000" dirty="0"/>
              <a:t>de stockage et traitement pendant développement </a:t>
            </a:r>
          </a:p>
          <a:p>
            <a:endParaRPr lang="fr-FR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E17268-47F0-09AF-1028-43956057D728}"/>
              </a:ext>
            </a:extLst>
          </p:cNvPr>
          <p:cNvGrpSpPr/>
          <p:nvPr/>
        </p:nvGrpSpPr>
        <p:grpSpPr>
          <a:xfrm>
            <a:off x="1112753" y="1964209"/>
            <a:ext cx="3816143" cy="2476002"/>
            <a:chOff x="1112753" y="1964209"/>
            <a:chExt cx="3816143" cy="24760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26A829-A596-AB6B-9B3B-F388CB3BB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6396" y="3487711"/>
              <a:ext cx="952500" cy="952500"/>
            </a:xfrm>
            <a:prstGeom prst="rect">
              <a:avLst/>
            </a:prstGeom>
          </p:spPr>
        </p:pic>
        <p:pic>
          <p:nvPicPr>
            <p:cNvPr id="8" name="Picture 7" descr="A close up of a potato&#10;&#10;Description automatically generated with low confidence">
              <a:extLst>
                <a:ext uri="{FF2B5EF4-FFF2-40B4-BE49-F238E27FC236}">
                  <a16:creationId xmlns:a16="http://schemas.microsoft.com/office/drawing/2014/main" id="{98213974-59F2-BA0E-DE40-4D4EDF0A4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753" y="3487711"/>
              <a:ext cx="952500" cy="952500"/>
            </a:xfrm>
            <a:prstGeom prst="rect">
              <a:avLst/>
            </a:prstGeom>
          </p:spPr>
        </p:pic>
        <p:pic>
          <p:nvPicPr>
            <p:cNvPr id="10" name="Picture 9" descr="A picture containing citrus, fruit&#10;&#10;Description automatically generated">
              <a:extLst>
                <a:ext uri="{FF2B5EF4-FFF2-40B4-BE49-F238E27FC236}">
                  <a16:creationId xmlns:a16="http://schemas.microsoft.com/office/drawing/2014/main" id="{B2C19071-4E39-2B8C-49E9-6BE9444ED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575" y="3487711"/>
              <a:ext cx="952500" cy="952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1DA18C-2C30-B63F-DA66-1B5C3DF42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664" y="1964209"/>
              <a:ext cx="952500" cy="9525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0DE01F9-1753-1D3E-3C64-7D30CA5E7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0486" y="1964209"/>
              <a:ext cx="952500" cy="952500"/>
            </a:xfrm>
            <a:prstGeom prst="rect">
              <a:avLst/>
            </a:prstGeom>
          </p:spPr>
        </p:pic>
      </p:grpSp>
      <p:sp>
        <p:nvSpPr>
          <p:cNvPr id="11" name="Google Shape;32;g11703ab62e4_0_2001">
            <a:extLst>
              <a:ext uri="{FF2B5EF4-FFF2-40B4-BE49-F238E27FC236}">
                <a16:creationId xmlns:a16="http://schemas.microsoft.com/office/drawing/2014/main" id="{355C6018-D549-0ABE-98A7-8C8A3D2273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8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0CACF9-2F3B-2B15-6C88-F81D1A465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2. Big Data et les outils</a:t>
            </a:r>
          </a:p>
        </p:txBody>
      </p:sp>
      <p:sp>
        <p:nvSpPr>
          <p:cNvPr id="3" name="Google Shape;32;g11703ab62e4_0_2001">
            <a:extLst>
              <a:ext uri="{FF2B5EF4-FFF2-40B4-BE49-F238E27FC236}">
                <a16:creationId xmlns:a16="http://schemas.microsoft.com/office/drawing/2014/main" id="{A73D7987-40AE-2872-4E13-AFC88AFFC3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27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2E02F0-3103-4BCA-629B-4061294B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défis de Big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FF07C-4828-FA0B-51AA-590D86F8A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107941" indent="0">
              <a:buNone/>
            </a:pPr>
            <a:r>
              <a:rPr lang="fr-FR" sz="2600" b="1" dirty="0">
                <a:solidFill>
                  <a:schemeClr val="accent2"/>
                </a:solidFill>
              </a:rPr>
              <a:t>V</a:t>
            </a:r>
            <a:r>
              <a:rPr lang="fr-FR" sz="2600" b="1" dirty="0"/>
              <a:t>olume</a:t>
            </a:r>
          </a:p>
          <a:p>
            <a:r>
              <a:rPr lang="fr-FR" sz="2600" dirty="0"/>
              <a:t>trop de données pour stocker dans une seule machine  </a:t>
            </a:r>
          </a:p>
          <a:p>
            <a:pPr lvl="1"/>
            <a:r>
              <a:rPr lang="fr-FR" sz="2200" dirty="0"/>
              <a:t>système de fichiers distribués</a:t>
            </a:r>
          </a:p>
          <a:p>
            <a:endParaRPr lang="fr-FR" sz="2600" dirty="0"/>
          </a:p>
          <a:p>
            <a:pPr marL="107941" indent="0">
              <a:buNone/>
            </a:pPr>
            <a:r>
              <a:rPr lang="fr-FR" sz="2600" b="1" dirty="0">
                <a:solidFill>
                  <a:schemeClr val="accent2"/>
                </a:solidFill>
              </a:rPr>
              <a:t>V</a:t>
            </a:r>
            <a:r>
              <a:rPr lang="fr-FR" sz="2600" b="1" dirty="0"/>
              <a:t>élocité</a:t>
            </a:r>
          </a:p>
          <a:p>
            <a:r>
              <a:rPr lang="fr-FR" sz="2600" dirty="0"/>
              <a:t>traitement des images générés (temps réel)</a:t>
            </a:r>
          </a:p>
          <a:p>
            <a:pPr lvl="1"/>
            <a:r>
              <a:rPr lang="fr-FR" sz="2200" dirty="0"/>
              <a:t>calcul en parallèle</a:t>
            </a:r>
          </a:p>
          <a:p>
            <a:pPr lvl="1"/>
            <a:endParaRPr lang="fr-FR" sz="2200" dirty="0"/>
          </a:p>
          <a:p>
            <a:pPr marL="107941" indent="0">
              <a:buNone/>
            </a:pPr>
            <a:r>
              <a:rPr lang="fr-FR" sz="2600" b="1" dirty="0">
                <a:solidFill>
                  <a:schemeClr val="accent2"/>
                </a:solidFill>
              </a:rPr>
              <a:t>V</a:t>
            </a:r>
            <a:r>
              <a:rPr lang="fr-FR" sz="2600" b="1" dirty="0"/>
              <a:t>ariété</a:t>
            </a:r>
          </a:p>
          <a:p>
            <a:r>
              <a:rPr lang="fr-FR" sz="2600" dirty="0"/>
              <a:t>hétérogénéité de formats de données</a:t>
            </a:r>
          </a:p>
          <a:p>
            <a:pPr lvl="1"/>
            <a:r>
              <a:rPr lang="fr-FR" sz="1900" dirty="0"/>
              <a:t>(images, </a:t>
            </a:r>
            <a:r>
              <a:rPr lang="fr-FR" sz="1900" dirty="0" err="1"/>
              <a:t>videos</a:t>
            </a:r>
            <a:r>
              <a:rPr lang="fr-FR" sz="1900" dirty="0"/>
              <a:t>, réseaux, IoT, logs,…)</a:t>
            </a:r>
          </a:p>
          <a:p>
            <a:endParaRPr lang="fr-FR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A79105-4EFC-B91C-D4F5-4CB7318F2E6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 anchor="ctr">
            <a:normAutofit/>
          </a:bodyPr>
          <a:lstStyle/>
          <a:p>
            <a:pPr marL="107941" indent="0" algn="ctr">
              <a:buNone/>
            </a:pPr>
            <a:r>
              <a:rPr lang="fr-FR" sz="2400" b="1" dirty="0">
                <a:solidFill>
                  <a:schemeClr val="bg1">
                    <a:lumMod val="65000"/>
                  </a:schemeClr>
                </a:solidFill>
              </a:rPr>
              <a:t>Autres considérations</a:t>
            </a:r>
          </a:p>
          <a:p>
            <a:pPr marL="107941" indent="0" algn="ctr">
              <a:buNone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valeur, véracité, validité, viabilité, venue, vocabulaire, volatilité, viscosité, viralité, visualisation </a:t>
            </a:r>
          </a:p>
        </p:txBody>
      </p:sp>
      <p:sp>
        <p:nvSpPr>
          <p:cNvPr id="6" name="Google Shape;32;g11703ab62e4_0_2001">
            <a:extLst>
              <a:ext uri="{FF2B5EF4-FFF2-40B4-BE49-F238E27FC236}">
                <a16:creationId xmlns:a16="http://schemas.microsoft.com/office/drawing/2014/main" id="{8612A898-1813-DB4D-7A0B-A70EFFFFD3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7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198AA-F6E0-12C0-B626-7633FA4A5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Hadoop : Calcul distribué en </a:t>
            </a:r>
            <a:r>
              <a:rPr lang="fr-FR" dirty="0" err="1"/>
              <a:t>disk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0ED85-6E55-7E0A-BA1C-D89643BF6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fr-FR" dirty="0"/>
              <a:t>Permettre l’exécution en parallèle </a:t>
            </a:r>
          </a:p>
          <a:p>
            <a:pPr>
              <a:spcBef>
                <a:spcPts val="1200"/>
              </a:spcBef>
            </a:pPr>
            <a:r>
              <a:rPr lang="fr-FR" dirty="0"/>
              <a:t>Gere la distribution et réplication de tâches</a:t>
            </a:r>
          </a:p>
          <a:p>
            <a:pPr>
              <a:spcBef>
                <a:spcPts val="1200"/>
              </a:spcBef>
            </a:pPr>
            <a:r>
              <a:rPr lang="fr-FR" dirty="0"/>
              <a:t>Tolérance aux pannes de hardware </a:t>
            </a:r>
          </a:p>
          <a:p>
            <a:pPr>
              <a:spcBef>
                <a:spcPts val="1200"/>
              </a:spcBef>
            </a:pPr>
            <a:r>
              <a:rPr lang="fr-FR" dirty="0"/>
              <a:t>l’état de nœud en échec est récrée (1 fois) et relancé sur un autre nœud</a:t>
            </a:r>
          </a:p>
          <a:p>
            <a:pPr>
              <a:spcBef>
                <a:spcPts val="1200"/>
              </a:spcBef>
            </a:pPr>
            <a:r>
              <a:rPr lang="fr-FR" dirty="0"/>
              <a:t>Les machines connectent aux données, les données ne sont pas distribuées aux machines</a:t>
            </a:r>
          </a:p>
          <a:p>
            <a:pPr>
              <a:spcBef>
                <a:spcPts val="1200"/>
              </a:spcBef>
            </a:pPr>
            <a:r>
              <a:rPr lang="fr-FR" dirty="0"/>
              <a:t>Basé sur MapReduce</a:t>
            </a:r>
          </a:p>
          <a:p>
            <a:pPr lvl="1">
              <a:spcBef>
                <a:spcPts val="1200"/>
              </a:spcBef>
            </a:pPr>
            <a:r>
              <a:rPr lang="fr-FR" dirty="0" err="1"/>
              <a:t>Map</a:t>
            </a:r>
            <a:r>
              <a:rPr lang="fr-FR" dirty="0"/>
              <a:t>: transformation</a:t>
            </a:r>
          </a:p>
          <a:p>
            <a:pPr lvl="1">
              <a:spcBef>
                <a:spcPts val="1200"/>
              </a:spcBef>
            </a:pPr>
            <a:r>
              <a:rPr lang="fr-FR" dirty="0" err="1"/>
              <a:t>Shuffle</a:t>
            </a:r>
            <a:r>
              <a:rPr lang="fr-FR" dirty="0"/>
              <a:t> : redistribution</a:t>
            </a:r>
          </a:p>
          <a:p>
            <a:pPr lvl="1">
              <a:spcBef>
                <a:spcPts val="1200"/>
              </a:spcBef>
            </a:pPr>
            <a:r>
              <a:rPr lang="fr-FR" dirty="0" err="1"/>
              <a:t>Reduce</a:t>
            </a:r>
            <a:r>
              <a:rPr lang="fr-FR" dirty="0"/>
              <a:t> : agrégation</a:t>
            </a:r>
          </a:p>
          <a:p>
            <a:pPr>
              <a:spcBef>
                <a:spcPts val="1200"/>
              </a:spcBef>
            </a:pPr>
            <a:r>
              <a:rPr lang="fr-FR" dirty="0"/>
              <a:t>Librairie de source ouvert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7CBEE4-CF42-7320-A39D-03EADC6B5FF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41" indent="0">
              <a:buNone/>
            </a:pPr>
            <a:r>
              <a:rPr lang="fr-FR" dirty="0"/>
              <a:t>HDFS</a:t>
            </a:r>
          </a:p>
          <a:p>
            <a:r>
              <a:rPr lang="fr-FR" dirty="0"/>
              <a:t>Hadoop Distributed File System</a:t>
            </a:r>
          </a:p>
          <a:p>
            <a:endParaRPr lang="fr-FR" dirty="0"/>
          </a:p>
          <a:p>
            <a:pPr marL="107941" indent="0">
              <a:buNone/>
            </a:pPr>
            <a:r>
              <a:rPr lang="fr-FR" dirty="0"/>
              <a:t>EMRFS</a:t>
            </a:r>
          </a:p>
          <a:p>
            <a:r>
              <a:rPr lang="fr-FR" dirty="0"/>
              <a:t>Système de fichiers AWS basé sur HDFS</a:t>
            </a:r>
          </a:p>
          <a:p>
            <a:pPr lvl="1"/>
            <a:r>
              <a:rPr lang="fr-FR" dirty="0"/>
              <a:t>intégration avec S3, encryptage, accès IAM</a:t>
            </a:r>
          </a:p>
          <a:p>
            <a:endParaRPr lang="fr-F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09D491-FBF5-B116-67DC-30DB1606DDF7}"/>
              </a:ext>
            </a:extLst>
          </p:cNvPr>
          <p:cNvGrpSpPr/>
          <p:nvPr/>
        </p:nvGrpSpPr>
        <p:grpSpPr>
          <a:xfrm>
            <a:off x="9515215" y="125846"/>
            <a:ext cx="2451766" cy="832647"/>
            <a:chOff x="5394613" y="1903925"/>
            <a:chExt cx="3065667" cy="1159419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4B3C032E-30B3-DDD9-AE93-5F80967D0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613" y="1903925"/>
              <a:ext cx="3065667" cy="91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D047F5-0EF1-3A83-D4D9-95818752EE7C}"/>
                </a:ext>
              </a:extLst>
            </p:cNvPr>
            <p:cNvSpPr txBox="1"/>
            <p:nvPr/>
          </p:nvSpPr>
          <p:spPr>
            <a:xfrm>
              <a:off x="5771521" y="2809299"/>
              <a:ext cx="1789272" cy="25404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1051" dirty="0"/>
                <a:t>https://hadoop.apache.org/</a:t>
              </a:r>
            </a:p>
          </p:txBody>
        </p:sp>
      </p:grpSp>
      <p:pic>
        <p:nvPicPr>
          <p:cNvPr id="14" name="Picture 2" descr="MapReduce Way - MapReduce Tutorial - Edureka">
            <a:extLst>
              <a:ext uri="{FF2B5EF4-FFF2-40B4-BE49-F238E27FC236}">
                <a16:creationId xmlns:a16="http://schemas.microsoft.com/office/drawing/2014/main" id="{BABE1D4E-5E45-71C8-5682-DFC3B86BC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522" y="3927208"/>
            <a:ext cx="5713207" cy="252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973BC0D-6BE1-3778-778A-FFC8A1926889}"/>
              </a:ext>
            </a:extLst>
          </p:cNvPr>
          <p:cNvSpPr txBox="1"/>
          <p:nvPr/>
        </p:nvSpPr>
        <p:spPr>
          <a:xfrm>
            <a:off x="7176965" y="6450828"/>
            <a:ext cx="3996607" cy="2540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051" dirty="0"/>
              <a:t>https://newbietohadoop.wordpress.com/2018/07/19/mapreduce/</a:t>
            </a:r>
          </a:p>
        </p:txBody>
      </p:sp>
      <p:sp>
        <p:nvSpPr>
          <p:cNvPr id="10" name="Google Shape;32;g11703ab62e4_0_2001">
            <a:extLst>
              <a:ext uri="{FF2B5EF4-FFF2-40B4-BE49-F238E27FC236}">
                <a16:creationId xmlns:a16="http://schemas.microsoft.com/office/drawing/2014/main" id="{D4CB6914-40EB-3334-7C3A-E206196E5F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2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78C5-15EB-45D5-9A37-4C44769D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Spark – Calcul distribué en mémoire RAM</a:t>
            </a:r>
            <a:br>
              <a:rPr lang="fr-FR" dirty="0"/>
            </a:b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1D32B-2460-B5F7-A769-BAB2C48E3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spcBef>
                <a:spcPts val="600"/>
              </a:spcBef>
            </a:pPr>
            <a:r>
              <a:rPr lang="fr-FR" dirty="0"/>
              <a:t>Mise en cache RAM, parallélisation, optimisation des requêtes</a:t>
            </a:r>
          </a:p>
          <a:p>
            <a:pPr lvl="0">
              <a:spcBef>
                <a:spcPts val="600"/>
              </a:spcBef>
            </a:pPr>
            <a:r>
              <a:rPr lang="fr-FR" dirty="0"/>
              <a:t>Jusqu’à 100 fois plus rapide que Hadoop</a:t>
            </a:r>
          </a:p>
          <a:p>
            <a:pPr lvl="0">
              <a:spcBef>
                <a:spcPts val="600"/>
              </a:spcBef>
            </a:pPr>
            <a:r>
              <a:rPr lang="fr-FR" dirty="0"/>
              <a:t>Limité à la taille des processeurs</a:t>
            </a:r>
          </a:p>
          <a:p>
            <a:pPr lvl="0">
              <a:spcBef>
                <a:spcPts val="600"/>
              </a:spcBef>
            </a:pPr>
            <a:r>
              <a:rPr lang="fr-FR" dirty="0"/>
              <a:t>Basé sur Hadoop MapReduce pour gestion entre processeurs/ machines</a:t>
            </a:r>
          </a:p>
          <a:p>
            <a:pPr lvl="0">
              <a:spcBef>
                <a:spcPts val="600"/>
              </a:spcBef>
            </a:pPr>
            <a:r>
              <a:rPr lang="fr-FR" dirty="0"/>
              <a:t>APIs pour java, python (</a:t>
            </a:r>
            <a:r>
              <a:rPr lang="fr-FR" dirty="0" err="1"/>
              <a:t>PySpark</a:t>
            </a:r>
            <a:r>
              <a:rPr lang="fr-FR" dirty="0"/>
              <a:t>) R, …</a:t>
            </a:r>
          </a:p>
          <a:p>
            <a:pPr>
              <a:spcBef>
                <a:spcPts val="600"/>
              </a:spcBef>
            </a:pPr>
            <a:r>
              <a:rPr lang="fr-FR" dirty="0"/>
              <a:t>Ecrit en scala: </a:t>
            </a:r>
          </a:p>
          <a:p>
            <a:pPr lvl="1">
              <a:spcBef>
                <a:spcPts val="600"/>
              </a:spcBef>
            </a:pPr>
            <a:r>
              <a:rPr lang="fr-FR" dirty="0" err="1"/>
              <a:t>strongly</a:t>
            </a:r>
            <a:r>
              <a:rPr lang="fr-FR" dirty="0"/>
              <a:t> </a:t>
            </a:r>
            <a:r>
              <a:rPr lang="fr-FR" dirty="0" err="1"/>
              <a:t>typed</a:t>
            </a:r>
            <a:r>
              <a:rPr lang="fr-FR" dirty="0"/>
              <a:t>,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language</a:t>
            </a:r>
            <a:endParaRPr lang="fr-FR" dirty="0"/>
          </a:p>
          <a:p>
            <a:pPr lvl="1">
              <a:spcBef>
                <a:spcPts val="600"/>
              </a:spcBef>
            </a:pPr>
            <a:r>
              <a:rPr lang="fr-FR" dirty="0"/>
              <a:t>moins de risque d’erreur</a:t>
            </a:r>
          </a:p>
          <a:p>
            <a:pPr lvl="1">
              <a:spcBef>
                <a:spcPts val="600"/>
              </a:spcBef>
            </a:pPr>
            <a:r>
              <a:rPr lang="fr-FR" dirty="0" err="1"/>
              <a:t>lazy</a:t>
            </a:r>
            <a:r>
              <a:rPr lang="fr-FR" dirty="0"/>
              <a:t> </a:t>
            </a:r>
            <a:r>
              <a:rPr lang="fr-FR" dirty="0" err="1"/>
              <a:t>evaluation</a:t>
            </a:r>
            <a:endParaRPr lang="fr-FR" dirty="0"/>
          </a:p>
          <a:p>
            <a:pPr>
              <a:spcBef>
                <a:spcPts val="600"/>
              </a:spcBef>
            </a:pPr>
            <a:r>
              <a:rPr lang="fr-FR" dirty="0"/>
              <a:t>Librairie de source ouvert</a:t>
            </a:r>
          </a:p>
          <a:p>
            <a:pPr lvl="0"/>
            <a:endParaRPr lang="fr-FR" dirty="0"/>
          </a:p>
          <a:p>
            <a:endParaRPr lang="fr-FR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9541C2-2272-F81C-2405-1EAA7908E913}"/>
              </a:ext>
            </a:extLst>
          </p:cNvPr>
          <p:cNvGrpSpPr/>
          <p:nvPr/>
        </p:nvGrpSpPr>
        <p:grpSpPr>
          <a:xfrm>
            <a:off x="10145225" y="48267"/>
            <a:ext cx="1490362" cy="907410"/>
            <a:chOff x="1080515" y="1585375"/>
            <a:chExt cx="2381250" cy="1526737"/>
          </a:xfrm>
        </p:grpSpPr>
        <p:pic>
          <p:nvPicPr>
            <p:cNvPr id="7" name="Picture 2" descr="Spark Logo">
              <a:extLst>
                <a:ext uri="{FF2B5EF4-FFF2-40B4-BE49-F238E27FC236}">
                  <a16:creationId xmlns:a16="http://schemas.microsoft.com/office/drawing/2014/main" id="{0F44E303-5E32-F754-BD48-1674F906A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515" y="1585375"/>
              <a:ext cx="2381250" cy="123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910B55-4AF7-892E-382E-3701D76444B8}"/>
                </a:ext>
              </a:extLst>
            </p:cNvPr>
            <p:cNvSpPr txBox="1"/>
            <p:nvPr/>
          </p:nvSpPr>
          <p:spPr>
            <a:xfrm>
              <a:off x="1194563" y="2858068"/>
              <a:ext cx="1667443" cy="2540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fr-FR" sz="1051" dirty="0"/>
                <a:t>https://spark.apache.org/</a:t>
              </a:r>
            </a:p>
          </p:txBody>
        </p:sp>
      </p:grpSp>
      <p:pic>
        <p:nvPicPr>
          <p:cNvPr id="1026" name="Picture 2" descr="Spark cluster components">
            <a:extLst>
              <a:ext uri="{FF2B5EF4-FFF2-40B4-BE49-F238E27FC236}">
                <a16:creationId xmlns:a16="http://schemas.microsoft.com/office/drawing/2014/main" id="{3C326E4B-AD9F-BCEF-27BB-8C874B26F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3" y="2181408"/>
            <a:ext cx="56769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46A30A-5200-02B3-8F07-2898738DBD17}"/>
              </a:ext>
            </a:extLst>
          </p:cNvPr>
          <p:cNvSpPr txBox="1"/>
          <p:nvPr/>
        </p:nvSpPr>
        <p:spPr>
          <a:xfrm>
            <a:off x="6497989" y="4849363"/>
            <a:ext cx="3730508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r-FR" sz="1050" dirty="0"/>
              <a:t>https://spark.apache.org/docs/latest/running-on-mesos.html</a:t>
            </a:r>
          </a:p>
        </p:txBody>
      </p:sp>
      <p:sp>
        <p:nvSpPr>
          <p:cNvPr id="13" name="Google Shape;32;g11703ab62e4_0_2001">
            <a:extLst>
              <a:ext uri="{FF2B5EF4-FFF2-40B4-BE49-F238E27FC236}">
                <a16:creationId xmlns:a16="http://schemas.microsoft.com/office/drawing/2014/main" id="{F7148692-C636-0214-6B03-F235DCA87E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2DC25EE-239B-4C5F-AAD1-255A7D5F1E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35536"/>
      </p:ext>
    </p:extLst>
  </p:cSld>
  <p:clrMapOvr>
    <a:masterClrMapping/>
  </p:clrMapOvr>
</p:sld>
</file>

<file path=ppt/theme/theme1.xml><?xml version="1.0" encoding="utf-8"?>
<a:theme xmlns:a="http://schemas.openxmlformats.org/drawingml/2006/main" name="GoSpearmintCustom">
  <a:themeElements>
    <a:clrScheme name="OC8a">
      <a:dk1>
        <a:srgbClr val="2F3B53"/>
      </a:dk1>
      <a:lt1>
        <a:sysClr val="window" lastClr="FFFFFF"/>
      </a:lt1>
      <a:dk2>
        <a:srgbClr val="172540"/>
      </a:dk2>
      <a:lt2>
        <a:srgbClr val="E7E6E6"/>
      </a:lt2>
      <a:accent1>
        <a:srgbClr val="4472C4"/>
      </a:accent1>
      <a:accent2>
        <a:srgbClr val="CC0000"/>
      </a:accent2>
      <a:accent3>
        <a:srgbClr val="525252"/>
      </a:accent3>
      <a:accent4>
        <a:srgbClr val="FFC000"/>
      </a:accent4>
      <a:accent5>
        <a:srgbClr val="5B9BD5"/>
      </a:accent5>
      <a:accent6>
        <a:srgbClr val="2AE664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SpearmintCustom" id="{F0B049BA-90CB-4E9C-A17C-C51C0C53D361}" vid="{3371252B-FC96-4977-BBB7-F456BB49DCE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GoSpearmintCustom</Template>
  <TotalTime>1135</TotalTime>
  <Words>1998</Words>
  <Application>Microsoft Office PowerPoint</Application>
  <PresentationFormat>Widescreen</PresentationFormat>
  <Paragraphs>387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Biome</vt:lpstr>
      <vt:lpstr>Calibri</vt:lpstr>
      <vt:lpstr>Consolas</vt:lpstr>
      <vt:lpstr>Proxima Nova</vt:lpstr>
      <vt:lpstr>GoSpearmintCustom</vt:lpstr>
      <vt:lpstr>Déployez un modèle dans le cloud</vt:lpstr>
      <vt:lpstr>Sommaire</vt:lpstr>
      <vt:lpstr>1. Problématique</vt:lpstr>
      <vt:lpstr>Mission</vt:lpstr>
      <vt:lpstr>Le jeu de données</vt:lpstr>
      <vt:lpstr>2. Big Data et les outils</vt:lpstr>
      <vt:lpstr>Les défis de Big Data</vt:lpstr>
      <vt:lpstr>Hadoop : Calcul distribué en disk</vt:lpstr>
      <vt:lpstr>Spark – Calcul distribué en mémoire RAM </vt:lpstr>
      <vt:lpstr>Concepts Spark</vt:lpstr>
      <vt:lpstr>3. L’architecture dans le cloud</vt:lpstr>
      <vt:lpstr>Choix du cloud</vt:lpstr>
      <vt:lpstr>Infrastructure AWS utilisé</vt:lpstr>
      <vt:lpstr>Amazon IAM (Identity and Access Management)</vt:lpstr>
      <vt:lpstr>Amazon S3 (Amazon Simple Storage Service)</vt:lpstr>
      <vt:lpstr>Amazon EC2 (Amazon Elastic Compute Cloud)  </vt:lpstr>
      <vt:lpstr>EC2 – pré-configurés sont plus chers</vt:lpstr>
      <vt:lpstr>Amazon EMR (Amazon Elastic MapReduce) </vt:lpstr>
      <vt:lpstr>Amazon Sagemaker</vt:lpstr>
      <vt:lpstr>Etapes dans la création de l’environnement (Sagemaker)</vt:lpstr>
      <vt:lpstr>Amazon Billing</vt:lpstr>
      <vt:lpstr>4. La chaine de traitement PySpark / S3</vt:lpstr>
      <vt:lpstr>Les étapes à mettre en place</vt:lpstr>
      <vt:lpstr>Initialisation du notebook</vt:lpstr>
      <vt:lpstr>Démarrage de la session Spark </vt:lpstr>
      <vt:lpstr>Initialisation d’un spark Dataframe (évaluation « lazy ») </vt:lpstr>
      <vt:lpstr>Chargement des images (évaluation « lazy »)</vt:lpstr>
      <vt:lpstr>Initialisation d’un modèle VGG16 pré-entrainé</vt:lpstr>
      <vt:lpstr>Reduction de dimension avec Spark.mlib </vt:lpstr>
      <vt:lpstr>Enregistrement des résultats sur S3 </vt:lpstr>
      <vt:lpstr>Conclusions et perspectives</vt:lpstr>
      <vt:lpstr>Conclusions</vt:lpstr>
      <vt:lpstr>Limites</vt:lpstr>
      <vt:lpstr>Améliorations / Prochaine étapes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Fruits</dc:title>
  <dc:creator>Mark Creasey</dc:creator>
  <cp:lastModifiedBy>Mark Creasey</cp:lastModifiedBy>
  <cp:revision>40</cp:revision>
  <dcterms:created xsi:type="dcterms:W3CDTF">2022-07-03T15:27:20Z</dcterms:created>
  <dcterms:modified xsi:type="dcterms:W3CDTF">2022-08-23T11:48:41Z</dcterms:modified>
</cp:coreProperties>
</file>